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openxmlformats.org/officedocument/2006/relationships/metadata/core-properties" Target="docProps/core0.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73" r:id="rId6"/>
    <p:sldId id="262" r:id="rId7"/>
    <p:sldId id="268" r:id="rId8"/>
    <p:sldId id="263" r:id="rId9"/>
    <p:sldId id="264" r:id="rId10"/>
    <p:sldId id="267" r:id="rId11"/>
    <p:sldId id="269" r:id="rId12"/>
    <p:sldId id="265" r:id="rId13"/>
    <p:sldId id="266"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3724"/>
          <a:stretch/>
        </p:blipFill>
        <p:spPr>
          <a:xfrm>
            <a:off x="0" y="0"/>
            <a:ext cx="9143640" cy="5143320"/>
          </a:xfrm>
          <a:prstGeom prst="rect">
            <a:avLst/>
          </a:prstGeom>
          <a:noFill/>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rgbClr val="000000"/>
        </a:solidFill>
        <a:effectLst/>
      </p:bgPr>
    </p:bg>
    <p:spTree>
      <p:nvGrpSpPr>
        <p:cNvPr id="1" name=""/>
        <p:cNvGrpSpPr/>
        <p:nvPr/>
      </p:nvGrpSpPr>
      <p:grpSpPr>
        <a:xfrm>
          <a:off x="0" y="0"/>
          <a:ext cx="0" cy="0"/>
          <a:chOff x="0" y="0"/>
          <a:chExt cx="0" cy="0"/>
        </a:xfrm>
      </p:grpSpPr>
      <p:pic>
        <p:nvPicPr>
          <p:cNvPr id="28" name="Google Shape;92;p19"/>
          <p:cNvPicPr/>
          <p:nvPr/>
        </p:nvPicPr>
        <p:blipFill>
          <a:blip r:embed="rId2"/>
          <a:stretch/>
        </p:blipFill>
        <p:spPr>
          <a:xfrm rot="10800000" flipH="1">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pic>
        <p:nvPicPr>
          <p:cNvPr id="38" name="Google Shape;111;p20"/>
          <p:cNvPicPr/>
          <p:nvPr/>
        </p:nvPicPr>
        <p:blipFill>
          <a:blip r:embed="rId2"/>
          <a:srcRect l="659" r="5106" b="5177"/>
          <a:stretch/>
        </p:blipFill>
        <p:spPr>
          <a:xfrm rot="10800000">
            <a:off x="56880" y="0"/>
            <a:ext cx="9087120" cy="5143320"/>
          </a:xfrm>
          <a:prstGeom prst="rect">
            <a:avLst/>
          </a:prstGeom>
          <a:noFill/>
          <a:ln w="0">
            <a:noFill/>
          </a:ln>
        </p:spPr>
      </p:pic>
      <p:pic>
        <p:nvPicPr>
          <p:cNvPr id="39" name="Google Shape;112;p20"/>
          <p:cNvPicPr/>
          <p:nvPr/>
        </p:nvPicPr>
        <p:blipFill>
          <a:blip r:embed="rId3"/>
          <a:srcRect l="73197" t="14242"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000000"/>
        </a:solidFill>
        <a:effectLst/>
      </p:bgPr>
    </p:bg>
    <p:spTree>
      <p:nvGrpSpPr>
        <p:cNvPr id="1" name=""/>
        <p:cNvGrpSpPr/>
        <p:nvPr/>
      </p:nvGrpSpPr>
      <p:grpSpPr>
        <a:xfrm>
          <a:off x="0" y="0"/>
          <a:ext cx="0" cy="0"/>
          <a:chOff x="0" y="0"/>
          <a:chExt cx="0" cy="0"/>
        </a:xfrm>
      </p:grpSpPr>
      <p:pic>
        <p:nvPicPr>
          <p:cNvPr id="41" name="Google Shape;14;p3"/>
          <p:cNvPicPr/>
          <p:nvPr/>
        </p:nvPicPr>
        <p:blipFill>
          <a:blip r:embed="rId2"/>
          <a:srcRect l="3735"/>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u="none" strike="noStrike">
                <a:solidFill>
                  <a:schemeClr val="dk1"/>
                </a:solidFill>
                <a:effectLst/>
                <a:uFillTx/>
                <a:latin typeface="Arial"/>
              </a:rPr>
              <a:t>Click to edit the title text format</a:t>
            </a: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Goldman"/>
                <a:ea typeface="Goldman"/>
              </a:rPr>
              <a:t>xx%</a:t>
            </a:r>
            <a:endParaRPr lang="fr-FR" sz="6000" b="0" u="none" strike="noStrik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rgbClr val="000000"/>
        </a:solidFill>
        <a:effectLst/>
      </p:bgPr>
    </p:bg>
    <p:spTree>
      <p:nvGrpSpPr>
        <p:cNvPr id="1" name=""/>
        <p:cNvGrpSpPr/>
        <p:nvPr/>
      </p:nvGrpSpPr>
      <p:grpSpPr>
        <a:xfrm>
          <a:off x="0" y="0"/>
          <a:ext cx="0" cy="0"/>
          <a:chOff x="0" y="0"/>
          <a:chExt cx="0" cy="0"/>
        </a:xfrm>
      </p:grpSpPr>
      <p:pic>
        <p:nvPicPr>
          <p:cNvPr id="45" name="Google Shape;115;p21"/>
          <p:cNvPicPr/>
          <p:nvPr/>
        </p:nvPicPr>
        <p:blipFill>
          <a:blip r:embed="rId2"/>
          <a:srcRect l="-8567" r="1230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tIns="91440" rIns="91440" bIns="91440" anchor="b">
            <a:noAutofit/>
          </a:bodyPr>
          <a:lstStyle/>
          <a:p>
            <a:pPr indent="0">
              <a:buNone/>
            </a:pPr>
            <a:r>
              <a:rPr lang="fr-FR" sz="5400" b="0" u="none" strike="noStrike">
                <a:solidFill>
                  <a:schemeClr val="dk1"/>
                </a:solidFill>
                <a:effectLst/>
                <a:uFillTx/>
                <a:latin typeface="Arial"/>
              </a:rPr>
              <a:t>Click to edit the title text format</a:t>
            </a:r>
          </a:p>
        </p:txBody>
      </p:sp>
      <p:sp>
        <p:nvSpPr>
          <p:cNvPr id="47" name="Google Shape;118;p21"/>
          <p:cNvSpPr/>
          <p:nvPr/>
        </p:nvSpPr>
        <p:spPr>
          <a:xfrm>
            <a:off x="5766840" y="3377160"/>
            <a:ext cx="29768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Open Sans"/>
                <a:ea typeface="Open Sans"/>
              </a:rPr>
              <a:t>CREDITS:</a:t>
            </a:r>
            <a:r>
              <a:rPr lang="en" sz="1000" b="0" u="none" strike="noStrike">
                <a:solidFill>
                  <a:schemeClr val="dk1"/>
                </a:solidFill>
                <a:effectLst/>
                <a:uFillTx/>
                <a:latin typeface="Open Sans"/>
                <a:ea typeface="Open Sans"/>
              </a:rPr>
              <a:t> This presentation template was created by </a:t>
            </a:r>
            <a:r>
              <a:rPr lang="en" sz="1000" b="1" u="sng" strike="noStrike">
                <a:solidFill>
                  <a:schemeClr val="dk1"/>
                </a:solidFill>
                <a:effectLst/>
                <a:uFillTx/>
                <a:latin typeface="Open Sans"/>
                <a:ea typeface="Open Sans"/>
                <a:hlinkClick r:id="rId3"/>
              </a:rPr>
              <a:t>Slidesgo</a:t>
            </a:r>
            <a:r>
              <a:rPr lang="en" sz="1000" b="0" u="none" strike="noStrike">
                <a:solidFill>
                  <a:schemeClr val="dk1"/>
                </a:solidFill>
                <a:effectLst/>
                <a:uFillTx/>
                <a:latin typeface="Open Sans"/>
                <a:ea typeface="Open Sans"/>
              </a:rPr>
              <a:t>, and includes icons, infographics &amp; images by </a:t>
            </a:r>
            <a:r>
              <a:rPr lang="en" sz="1000" b="1" u="sng" strike="noStrike">
                <a:solidFill>
                  <a:schemeClr val="dk1"/>
                </a:solidFill>
                <a:effectLst/>
                <a:uFillTx/>
                <a:latin typeface="Open Sans"/>
                <a:ea typeface="Open Sans"/>
                <a:hlinkClick r:id="rId4"/>
              </a:rPr>
              <a:t>Freepik</a:t>
            </a:r>
            <a:r>
              <a:rPr lang="en" sz="1000" b="0" u="none" strike="noStrike">
                <a:solidFill>
                  <a:schemeClr val="dk1"/>
                </a:solidFill>
                <a:effectLst/>
                <a:uFillTx/>
                <a:latin typeface="Open Sans"/>
                <a:ea typeface="Open Sans"/>
              </a:rPr>
              <a:t> </a:t>
            </a:r>
            <a:endParaRPr lang="en-US" sz="1000" b="0" u="none" strike="noStrike" dirty="0">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000000"/>
        </a:solidFill>
        <a:effectLst/>
      </p:bgPr>
    </p:bg>
    <p:spTree>
      <p:nvGrpSpPr>
        <p:cNvPr id="1" name=""/>
        <p:cNvGrpSpPr/>
        <p:nvPr/>
      </p:nvGrpSpPr>
      <p:grpSpPr>
        <a:xfrm>
          <a:off x="0" y="0"/>
          <a:ext cx="0" cy="0"/>
          <a:chOff x="0" y="0"/>
          <a:chExt cx="0" cy="0"/>
        </a:xfrm>
      </p:grpSpPr>
      <p:pic>
        <p:nvPicPr>
          <p:cNvPr id="48" name="Google Shape;20;p4"/>
          <p:cNvPicPr/>
          <p:nvPr/>
        </p:nvPicPr>
        <p:blipFill>
          <a:blip r:embed="rId2"/>
          <a:srcRect t="-7978" b="7978"/>
          <a:stretch/>
        </p:blipFill>
        <p:spPr>
          <a:xfrm rot="10800000" flipH="1">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000000"/>
        </a:solidFill>
        <a:effectLst/>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p:cNvPicPr/>
            <p:nvPr/>
          </p:nvPicPr>
          <p:blipFill>
            <a:blip r:embed="rId2"/>
            <a:srcRect l="734" t="14280" r="5031" b="-9100"/>
            <a:stretch/>
          </p:blipFill>
          <p:spPr>
            <a:xfrm rot="10800000" flipH="1">
              <a:off x="0" y="0"/>
              <a:ext cx="9087120" cy="5143320"/>
            </a:xfrm>
            <a:prstGeom prst="rect">
              <a:avLst/>
            </a:prstGeom>
            <a:noFill/>
            <a:ln w="0">
              <a:noFill/>
            </a:ln>
          </p:spPr>
        </p:pic>
        <p:pic>
          <p:nvPicPr>
            <p:cNvPr id="53" name="Google Shape;26;p5"/>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000000"/>
        </a:solidFill>
        <a:effectLst/>
      </p:bgPr>
    </p:bg>
    <p:spTree>
      <p:nvGrpSpPr>
        <p:cNvPr id="1" name=""/>
        <p:cNvGrpSpPr/>
        <p:nvPr/>
      </p:nvGrpSpPr>
      <p:grpSpPr>
        <a:xfrm>
          <a:off x="0" y="0"/>
          <a:ext cx="0" cy="0"/>
          <a:chOff x="0" y="0"/>
          <a:chExt cx="0" cy="0"/>
        </a:xfrm>
      </p:grpSpPr>
      <p:pic>
        <p:nvPicPr>
          <p:cNvPr id="56" name="Google Shape;34;p6"/>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000000"/>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000000"/>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Goldman"/>
                <a:ea typeface="Goldman"/>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000000"/>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000000"/>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000000"/>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4"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rgbClr val="000000"/>
        </a:solidFill>
        <a:effectLst/>
      </p:bgPr>
    </p:bg>
    <p:spTree>
      <p:nvGrpSpPr>
        <p:cNvPr id="1" name=""/>
        <p:cNvGrpSpPr/>
        <p:nvPr/>
      </p:nvGrpSpPr>
      <p:grpSpPr>
        <a:xfrm>
          <a:off x="0" y="0"/>
          <a:ext cx="0" cy="0"/>
          <a:chOff x="0" y="0"/>
          <a:chExt cx="0" cy="0"/>
        </a:xfrm>
      </p:grpSpPr>
      <p:pic>
        <p:nvPicPr>
          <p:cNvPr id="4" name="Google Shape;54;p13"/>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00000"/>
        </a:solidFill>
        <a:effectLst/>
      </p:bgPr>
    </p:bg>
    <p:spTree>
      <p:nvGrpSpPr>
        <p:cNvPr id="1" name=""/>
        <p:cNvGrpSpPr/>
        <p:nvPr/>
      </p:nvGrpSpPr>
      <p:grpSpPr>
        <a:xfrm>
          <a:off x="0" y="0"/>
          <a:ext cx="0" cy="0"/>
          <a:chOff x="0" y="0"/>
          <a:chExt cx="0" cy="0"/>
        </a:xfrm>
      </p:grpSpPr>
      <p:pic>
        <p:nvPicPr>
          <p:cNvPr id="11" name="Google Shape;67;p14"/>
          <p:cNvPicPr/>
          <p:nvPr/>
        </p:nvPicPr>
        <p:blipFill>
          <a:blip r:embed="rId2"/>
          <a:srcRect l="616"/>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rgbClr val="000000"/>
        </a:solidFill>
        <a:effectLst/>
      </p:bgPr>
    </p:bg>
    <p:spTree>
      <p:nvGrpSpPr>
        <p:cNvPr id="1" name=""/>
        <p:cNvGrpSpPr/>
        <p:nvPr/>
      </p:nvGrpSpPr>
      <p:grpSpPr>
        <a:xfrm>
          <a:off x="0" y="0"/>
          <a:ext cx="0" cy="0"/>
          <a:chOff x="0" y="0"/>
          <a:chExt cx="0" cy="0"/>
        </a:xfrm>
      </p:grpSpPr>
      <p:pic>
        <p:nvPicPr>
          <p:cNvPr id="14" name="Google Shape;71;p15"/>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70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rgbClr val="000000"/>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19" name="Google Shape;77;p16"/>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p:cNvPicPr/>
          <p:nvPr/>
        </p:nvPicPr>
        <p:blipFill>
          <a:blip r:embed="rId3"/>
          <a:srcRect l="72344" t="25162" r="853" b="22599"/>
          <a:stretch/>
        </p:blipFill>
        <p:spPr>
          <a:xfrm>
            <a:off x="6694200" y="0"/>
            <a:ext cx="2449440" cy="2585880"/>
          </a:xfrm>
          <a:prstGeom prst="rect">
            <a:avLst/>
          </a:prstGeom>
          <a:noFill/>
          <a:ln w="0">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rgbClr val="000000"/>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22" name="Google Shape;81;p17"/>
          <p:cNvPicPr/>
          <p:nvPr/>
        </p:nvPicPr>
        <p:blipFill>
          <a:blip r:embed="rId2"/>
          <a:srcRect l="-24476" t="2369" r="24476" b="-2369"/>
          <a:stretch/>
        </p:blipFill>
        <p:spPr>
          <a:xfrm>
            <a:off x="0" y="0"/>
            <a:ext cx="9143640" cy="4951080"/>
          </a:xfrm>
          <a:prstGeom prst="rect">
            <a:avLst/>
          </a:prstGeom>
          <a:noFill/>
          <a:ln w="0">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rgbClr val="000000"/>
        </a:solidFill>
        <a:effectLst/>
      </p:bgPr>
    </p:bg>
    <p:spTree>
      <p:nvGrpSpPr>
        <p:cNvPr id="1" name=""/>
        <p:cNvGrpSpPr/>
        <p:nvPr/>
      </p:nvGrpSpPr>
      <p:grpSpPr>
        <a:xfrm>
          <a:off x="0" y="0"/>
          <a:ext cx="0" cy="0"/>
          <a:chOff x="0" y="0"/>
          <a:chExt cx="0" cy="0"/>
        </a:xfrm>
      </p:grpSpPr>
      <p:pic>
        <p:nvPicPr>
          <p:cNvPr id="23" name="Google Shape;83;p18"/>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data.world/crowdflower/brands-and-product-emotions" TargetMode="External"/><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oogle Shape;136;p28"/>
          <p:cNvPicPr/>
          <p:nvPr/>
        </p:nvPicPr>
        <p:blipFill>
          <a:blip r:embed="rId2"/>
          <a:srcRect l="2425" t="14808" r="2425" b="3824"/>
          <a:stretch/>
        </p:blipFill>
        <p:spPr>
          <a:xfrm>
            <a:off x="5585760" y="691200"/>
            <a:ext cx="3469320" cy="4452120"/>
          </a:xfrm>
          <a:prstGeom prst="rect">
            <a:avLst/>
          </a:prstGeom>
          <a:noFill/>
          <a:ln w="0">
            <a:noFill/>
          </a:ln>
        </p:spPr>
      </p:pic>
      <p:sp>
        <p:nvSpPr>
          <p:cNvPr id="71" name="PlaceHolder 1"/>
          <p:cNvSpPr>
            <a:spLocks noGrp="1"/>
          </p:cNvSpPr>
          <p:nvPr>
            <p:ph type="title"/>
          </p:nvPr>
        </p:nvSpPr>
        <p:spPr>
          <a:xfrm>
            <a:off x="88920" y="408100"/>
            <a:ext cx="5448938" cy="2271714"/>
          </a:xfrm>
          <a:prstGeom prst="rect">
            <a:avLst/>
          </a:prstGeom>
          <a:noFill/>
          <a:ln w="0">
            <a:noFill/>
          </a:ln>
        </p:spPr>
        <p:txBody>
          <a:bodyPr lIns="91440" tIns="91440" rIns="91440" bIns="91440" anchor="b">
            <a:normAutofit fontScale="90000"/>
          </a:bodyPr>
          <a:lstStyle/>
          <a:p>
            <a:pPr indent="0" algn="ctr">
              <a:lnSpc>
                <a:spcPct val="120000"/>
              </a:lnSpc>
              <a:buNone/>
              <a:tabLst>
                <a:tab pos="0" algn="l"/>
              </a:tabLst>
            </a:pPr>
            <a:r>
              <a:rPr lang="en-US" sz="4800" b="0" u="none" strike="noStrike" dirty="0">
                <a:solidFill>
                  <a:srgbClr val="FFFFFF"/>
                </a:solidFill>
                <a:effectLst/>
                <a:uFillTx/>
                <a:latin typeface="Calibri"/>
                <a:ea typeface="Goldman"/>
              </a:rPr>
              <a:t>Sentiment Analysis:</a:t>
            </a:r>
            <a:br>
              <a:rPr lang="en-US" sz="4800" b="0" u="none" strike="noStrike" dirty="0">
                <a:solidFill>
                  <a:srgbClr val="FFFFFF"/>
                </a:solidFill>
                <a:effectLst/>
                <a:uFillTx/>
                <a:latin typeface="Calibri"/>
                <a:ea typeface="Goldman"/>
              </a:rPr>
            </a:br>
            <a:r>
              <a:rPr lang="en-US" sz="3100" dirty="0">
                <a:solidFill>
                  <a:srgbClr val="FFFFFF"/>
                </a:solidFill>
                <a:latin typeface="Calibri"/>
              </a:rPr>
              <a:t>Understanding Tweets</a:t>
            </a:r>
            <a:br>
              <a:rPr lang="en-US" sz="4800" b="0" u="none" strike="noStrike" dirty="0">
                <a:solidFill>
                  <a:srgbClr val="FFFFFF"/>
                </a:solidFill>
                <a:effectLst/>
                <a:uFillTx/>
                <a:latin typeface="Calibri"/>
                <a:ea typeface="Goldman"/>
              </a:rPr>
            </a:br>
            <a:endParaRPr lang="fr-FR" sz="4800" b="0" u="none" strike="noStrike" dirty="0">
              <a:solidFill>
                <a:schemeClr val="dk1"/>
              </a:solidFill>
              <a:effectLst/>
              <a:uFillTx/>
              <a:latin typeface="Arial"/>
            </a:endParaRPr>
          </a:p>
        </p:txBody>
      </p:sp>
      <p:sp>
        <p:nvSpPr>
          <p:cNvPr id="72" name="PlaceHolder 2"/>
          <p:cNvSpPr>
            <a:spLocks noGrp="1"/>
          </p:cNvSpPr>
          <p:nvPr>
            <p:ph type="subTitle"/>
          </p:nvPr>
        </p:nvSpPr>
        <p:spPr>
          <a:xfrm>
            <a:off x="-898052" y="3729992"/>
            <a:ext cx="3207656" cy="1543957"/>
          </a:xfrm>
          <a:prstGeom prst="rect">
            <a:avLst/>
          </a:prstGeom>
          <a:noFill/>
          <a:ln w="0">
            <a:noFill/>
          </a:ln>
        </p:spPr>
        <p:txBody>
          <a:bodyPr lIns="91440" tIns="91440" rIns="91440" bIns="91440" anchor="t">
            <a:normAutofit fontScale="77500" lnSpcReduction="20000"/>
          </a:bodyPr>
          <a:lstStyle/>
          <a:p>
            <a:pPr algn="ctr">
              <a:lnSpc>
                <a:spcPct val="120000"/>
              </a:lnSpc>
              <a:tabLst>
                <a:tab pos="0" algn="l"/>
              </a:tabLst>
            </a:pPr>
            <a:r>
              <a:rPr lang="en-US" sz="1600" dirty="0">
                <a:solidFill>
                  <a:srgbClr val="FFFFFF"/>
                </a:solidFill>
                <a:latin typeface="Calibri"/>
                <a:ea typeface="Goldman"/>
              </a:rPr>
              <a:t>Group Members:</a:t>
            </a:r>
            <a:br>
              <a:rPr lang="en-US" sz="1600" dirty="0">
                <a:solidFill>
                  <a:srgbClr val="FFFFFF"/>
                </a:solidFill>
                <a:latin typeface="Calibri"/>
                <a:ea typeface="Goldman"/>
              </a:rPr>
            </a:br>
            <a:r>
              <a:rPr lang="en-US" sz="1600" i="1" dirty="0">
                <a:solidFill>
                  <a:srgbClr val="FFFFFF"/>
                </a:solidFill>
                <a:latin typeface="Calibri"/>
                <a:ea typeface="Goldman"/>
              </a:rPr>
              <a:t>Ryan Karimi</a:t>
            </a:r>
          </a:p>
          <a:p>
            <a:pPr algn="ctr">
              <a:lnSpc>
                <a:spcPct val="120000"/>
              </a:lnSpc>
              <a:tabLst>
                <a:tab pos="0" algn="l"/>
              </a:tabLst>
            </a:pPr>
            <a:r>
              <a:rPr lang="en-US" sz="1600" i="1" dirty="0">
                <a:solidFill>
                  <a:srgbClr val="FFFFFF"/>
                </a:solidFill>
                <a:latin typeface="Calibri"/>
                <a:ea typeface="Goldman"/>
              </a:rPr>
              <a:t>Harrison Kuria</a:t>
            </a:r>
          </a:p>
          <a:p>
            <a:pPr algn="ctr">
              <a:lnSpc>
                <a:spcPct val="120000"/>
              </a:lnSpc>
              <a:tabLst>
                <a:tab pos="0" algn="l"/>
              </a:tabLst>
            </a:pPr>
            <a:r>
              <a:rPr lang="en-US" sz="1600" i="1" dirty="0">
                <a:solidFill>
                  <a:srgbClr val="FFFFFF"/>
                </a:solidFill>
                <a:latin typeface="Calibri"/>
                <a:ea typeface="Goldman"/>
              </a:rPr>
              <a:t>Elizabeth Ogutu</a:t>
            </a:r>
            <a:br>
              <a:rPr lang="en-US" sz="1600" i="1" dirty="0">
                <a:solidFill>
                  <a:srgbClr val="FFFFFF"/>
                </a:solidFill>
                <a:latin typeface="Calibri"/>
                <a:ea typeface="Goldman"/>
              </a:rPr>
            </a:br>
            <a:r>
              <a:rPr lang="en-US" sz="1600" i="1" dirty="0">
                <a:solidFill>
                  <a:srgbClr val="FFFFFF"/>
                </a:solidFill>
                <a:latin typeface="Calibri"/>
                <a:ea typeface="Goldman"/>
              </a:rPr>
              <a:t>Lewis Karanja</a:t>
            </a:r>
          </a:p>
          <a:p>
            <a:pPr algn="ctr">
              <a:lnSpc>
                <a:spcPct val="120000"/>
              </a:lnSpc>
              <a:tabLst>
                <a:tab pos="0" algn="l"/>
              </a:tabLst>
            </a:pPr>
            <a:r>
              <a:rPr lang="en-US" sz="1600" i="1" dirty="0">
                <a:solidFill>
                  <a:srgbClr val="FFFFFF"/>
                </a:solidFill>
                <a:latin typeface="Calibri"/>
                <a:ea typeface="Goldman"/>
              </a:rPr>
              <a:t>Rose Muthini</a:t>
            </a:r>
          </a:p>
          <a:p>
            <a:pPr algn="ctr">
              <a:lnSpc>
                <a:spcPct val="120000"/>
              </a:lnSpc>
              <a:tabLst>
                <a:tab pos="0" algn="l"/>
              </a:tabLst>
            </a:pPr>
            <a:r>
              <a:rPr lang="en-US" sz="1600" i="1" dirty="0">
                <a:solidFill>
                  <a:srgbClr val="FFFFFF"/>
                </a:solidFill>
                <a:latin typeface="Calibri"/>
                <a:ea typeface="Goldman"/>
              </a:rPr>
              <a:t>Hafsa M.Aden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F9DE9-90B0-5094-1A2A-9B69E9940A6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4E78A9E-B485-4D78-EAF0-9A54F2BF717D}"/>
              </a:ext>
            </a:extLst>
          </p:cNvPr>
          <p:cNvPicPr>
            <a:picLocks noChangeAspect="1"/>
          </p:cNvPicPr>
          <p:nvPr/>
        </p:nvPicPr>
        <p:blipFill>
          <a:blip r:embed="rId2"/>
          <a:stretch>
            <a:fillRect/>
          </a:stretch>
        </p:blipFill>
        <p:spPr>
          <a:xfrm>
            <a:off x="68038" y="257651"/>
            <a:ext cx="3815563" cy="1805765"/>
          </a:xfrm>
          <a:prstGeom prst="rect">
            <a:avLst/>
          </a:prstGeom>
        </p:spPr>
      </p:pic>
      <p:pic>
        <p:nvPicPr>
          <p:cNvPr id="8" name="Picture 7">
            <a:extLst>
              <a:ext uri="{FF2B5EF4-FFF2-40B4-BE49-F238E27FC236}">
                <a16:creationId xmlns:a16="http://schemas.microsoft.com/office/drawing/2014/main" id="{74C9CFA1-2529-BC73-A837-76053190CA89}"/>
              </a:ext>
            </a:extLst>
          </p:cNvPr>
          <p:cNvPicPr>
            <a:picLocks noChangeAspect="1"/>
          </p:cNvPicPr>
          <p:nvPr/>
        </p:nvPicPr>
        <p:blipFill>
          <a:blip r:embed="rId3"/>
          <a:stretch>
            <a:fillRect/>
          </a:stretch>
        </p:blipFill>
        <p:spPr>
          <a:xfrm>
            <a:off x="68039" y="2110685"/>
            <a:ext cx="3815563" cy="2602855"/>
          </a:xfrm>
          <a:prstGeom prst="rect">
            <a:avLst/>
          </a:prstGeom>
        </p:spPr>
      </p:pic>
      <p:sp>
        <p:nvSpPr>
          <p:cNvPr id="9" name="Rectangle 1">
            <a:extLst>
              <a:ext uri="{FF2B5EF4-FFF2-40B4-BE49-F238E27FC236}">
                <a16:creationId xmlns:a16="http://schemas.microsoft.com/office/drawing/2014/main" id="{2327C53C-0A7B-1901-674C-8137C8476842}"/>
              </a:ext>
            </a:extLst>
          </p:cNvPr>
          <p:cNvSpPr>
            <a:spLocks noGrp="1" noChangeArrowheads="1"/>
          </p:cNvSpPr>
          <p:nvPr>
            <p:ph type="body"/>
          </p:nvPr>
        </p:nvSpPr>
        <p:spPr bwMode="auto">
          <a:xfrm>
            <a:off x="4020414" y="1558181"/>
            <a:ext cx="5123586" cy="1813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The model finds the best dividing line to separate positive, negative, and neutral tweets.</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Accuracy: 68% (slightly below Logistic Regression).</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Strong on the No Emotion class (Recall: 0.82).</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Moderate on Positive tweets.</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Struggles to identify Negative sentiment reliably.</a:t>
            </a:r>
            <a:endParaRPr lang="en-US" altLang="en-US" sz="1200" dirty="0">
              <a:solidFill>
                <a:srgbClr val="FFFFFF"/>
              </a:solidFill>
              <a:latin typeface="Calibri"/>
            </a:endParaRPr>
          </a:p>
        </p:txBody>
      </p:sp>
      <p:sp>
        <p:nvSpPr>
          <p:cNvPr id="2" name="PlaceHolder 1">
            <a:extLst>
              <a:ext uri="{FF2B5EF4-FFF2-40B4-BE49-F238E27FC236}">
                <a16:creationId xmlns:a16="http://schemas.microsoft.com/office/drawing/2014/main" id="{810BF0C3-C8F2-9479-0365-49ADBE4DDD1C}"/>
              </a:ext>
            </a:extLst>
          </p:cNvPr>
          <p:cNvSpPr>
            <a:spLocks noGrp="1"/>
          </p:cNvSpPr>
          <p:nvPr>
            <p:ph type="title"/>
          </p:nvPr>
        </p:nvSpPr>
        <p:spPr>
          <a:xfrm>
            <a:off x="4313578" y="493546"/>
            <a:ext cx="3720080" cy="631251"/>
          </a:xfrm>
          <a:prstGeom prst="rect">
            <a:avLst/>
          </a:prstGeom>
          <a:noFill/>
          <a:ln w="0">
            <a:noFill/>
          </a:ln>
        </p:spPr>
        <p:txBody>
          <a:bodyPr lIns="91440" tIns="91440" rIns="91440" bIns="91440" anchor="t">
            <a:normAutofit/>
          </a:bodyPr>
          <a:lstStyle/>
          <a:p>
            <a:pPr indent="0" algn="r">
              <a:lnSpc>
                <a:spcPct val="120000"/>
              </a:lnSpc>
              <a:spcBef>
                <a:spcPct val="0"/>
              </a:spcBef>
              <a:buNone/>
              <a:tabLst>
                <a:tab pos="0" algn="l"/>
              </a:tabLst>
            </a:pPr>
            <a:r>
              <a:rPr lang="en-US" sz="2200" dirty="0">
                <a:solidFill>
                  <a:srgbClr val="FFFFFF"/>
                </a:solidFill>
                <a:latin typeface="Calibri"/>
                <a:ea typeface="+mj-ea"/>
                <a:cs typeface="+mj-cs"/>
              </a:rPr>
              <a:t>b) Support Vector Machine</a:t>
            </a:r>
            <a:endParaRPr lang="fr-FR" sz="2200" dirty="0">
              <a:solidFill>
                <a:srgbClr val="FFFFFF"/>
              </a:solidFill>
              <a:latin typeface="Calibri"/>
              <a:ea typeface="+mj-ea"/>
              <a:cs typeface="+mj-cs"/>
            </a:endParaRPr>
          </a:p>
        </p:txBody>
      </p:sp>
    </p:spTree>
    <p:extLst>
      <p:ext uri="{BB962C8B-B14F-4D97-AF65-F5344CB8AC3E}">
        <p14:creationId xmlns:p14="http://schemas.microsoft.com/office/powerpoint/2010/main" val="167805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65077-EBA8-B79A-88F3-F7697673403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77602EC-2B21-6DD9-E6F5-614DA9603241}"/>
              </a:ext>
            </a:extLst>
          </p:cNvPr>
          <p:cNvPicPr>
            <a:picLocks noChangeAspect="1"/>
          </p:cNvPicPr>
          <p:nvPr/>
        </p:nvPicPr>
        <p:blipFill>
          <a:blip r:embed="rId2"/>
          <a:stretch>
            <a:fillRect/>
          </a:stretch>
        </p:blipFill>
        <p:spPr>
          <a:xfrm>
            <a:off x="0" y="401481"/>
            <a:ext cx="3670695" cy="1559799"/>
          </a:xfrm>
          <a:prstGeom prst="rect">
            <a:avLst/>
          </a:prstGeom>
        </p:spPr>
      </p:pic>
      <p:pic>
        <p:nvPicPr>
          <p:cNvPr id="7" name="Picture 6">
            <a:extLst>
              <a:ext uri="{FF2B5EF4-FFF2-40B4-BE49-F238E27FC236}">
                <a16:creationId xmlns:a16="http://schemas.microsoft.com/office/drawing/2014/main" id="{43D1896B-AE30-0F5A-91E3-8E1C0A5D9010}"/>
              </a:ext>
            </a:extLst>
          </p:cNvPr>
          <p:cNvPicPr>
            <a:picLocks noChangeAspect="1"/>
          </p:cNvPicPr>
          <p:nvPr/>
        </p:nvPicPr>
        <p:blipFill>
          <a:blip r:embed="rId3"/>
          <a:stretch>
            <a:fillRect/>
          </a:stretch>
        </p:blipFill>
        <p:spPr>
          <a:xfrm>
            <a:off x="45619" y="1961280"/>
            <a:ext cx="3636882" cy="2255788"/>
          </a:xfrm>
          <a:prstGeom prst="rect">
            <a:avLst/>
          </a:prstGeom>
        </p:spPr>
      </p:pic>
      <p:sp>
        <p:nvSpPr>
          <p:cNvPr id="8" name="Rectangle 1">
            <a:extLst>
              <a:ext uri="{FF2B5EF4-FFF2-40B4-BE49-F238E27FC236}">
                <a16:creationId xmlns:a16="http://schemas.microsoft.com/office/drawing/2014/main" id="{3FE71B24-15C0-A288-4CCC-C4A2E1732B64}"/>
              </a:ext>
            </a:extLst>
          </p:cNvPr>
          <p:cNvSpPr>
            <a:spLocks noGrp="1" noChangeArrowheads="1"/>
          </p:cNvSpPr>
          <p:nvPr>
            <p:ph type="body"/>
          </p:nvPr>
        </p:nvSpPr>
        <p:spPr bwMode="auto">
          <a:xfrm>
            <a:off x="3728120" y="1452634"/>
            <a:ext cx="5226272" cy="234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This model combines many decision trees to make predictions.</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Each tree votes on the sentiment (happy vs. unhappy words), and the forest decides.</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Accuracy: 63% (lowest of the three models).</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Very strong on the No Emotion class (Recall: 0.99).</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Weak on both Positive and Negative tweets.</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Struggles with minority classes, heavily </a:t>
            </a:r>
            <a:r>
              <a:rPr lang="en-GB" altLang="en-US" sz="1200" dirty="0" err="1">
                <a:solidFill>
                  <a:srgbClr val="FFFFFF"/>
                </a:solidFill>
                <a:latin typeface="Calibri"/>
              </a:rPr>
              <a:t>favors</a:t>
            </a:r>
            <a:r>
              <a:rPr lang="en-GB" altLang="en-US" sz="1200" dirty="0">
                <a:solidFill>
                  <a:srgbClr val="FFFFFF"/>
                </a:solidFill>
                <a:latin typeface="Calibri"/>
              </a:rPr>
              <a:t> the majority class (No Emotion).</a:t>
            </a:r>
            <a:endParaRPr lang="en-US" altLang="en-US" sz="1200" dirty="0">
              <a:solidFill>
                <a:srgbClr val="FFFFFF"/>
              </a:solidFill>
              <a:latin typeface="Calibri"/>
            </a:endParaRPr>
          </a:p>
        </p:txBody>
      </p:sp>
      <p:sp>
        <p:nvSpPr>
          <p:cNvPr id="2" name="PlaceHolder 1">
            <a:extLst>
              <a:ext uri="{FF2B5EF4-FFF2-40B4-BE49-F238E27FC236}">
                <a16:creationId xmlns:a16="http://schemas.microsoft.com/office/drawing/2014/main" id="{55424849-A372-48D9-AD5C-BC9FD939D2D8}"/>
              </a:ext>
            </a:extLst>
          </p:cNvPr>
          <p:cNvSpPr>
            <a:spLocks noGrp="1"/>
          </p:cNvSpPr>
          <p:nvPr>
            <p:ph type="title"/>
          </p:nvPr>
        </p:nvSpPr>
        <p:spPr>
          <a:xfrm>
            <a:off x="4216400" y="401481"/>
            <a:ext cx="2706914" cy="631251"/>
          </a:xfrm>
          <a:prstGeom prst="rect">
            <a:avLst/>
          </a:prstGeom>
          <a:noFill/>
          <a:ln w="0">
            <a:noFill/>
          </a:ln>
        </p:spPr>
        <p:txBody>
          <a:bodyPr lIns="91440" tIns="91440" rIns="91440" bIns="91440" anchor="t">
            <a:normAutofit/>
          </a:bodyPr>
          <a:lstStyle/>
          <a:p>
            <a:pPr indent="0" algn="r">
              <a:lnSpc>
                <a:spcPct val="120000"/>
              </a:lnSpc>
              <a:spcBef>
                <a:spcPct val="0"/>
              </a:spcBef>
              <a:buNone/>
              <a:tabLst>
                <a:tab pos="0" algn="l"/>
              </a:tabLst>
            </a:pPr>
            <a:r>
              <a:rPr lang="en-US" sz="2200" dirty="0">
                <a:solidFill>
                  <a:srgbClr val="FFFFFF"/>
                </a:solidFill>
                <a:latin typeface="Calibri"/>
                <a:ea typeface="+mj-ea"/>
                <a:cs typeface="+mj-cs"/>
              </a:rPr>
              <a:t>c) Random Forest </a:t>
            </a:r>
            <a:endParaRPr lang="fr-FR" sz="2200" dirty="0">
              <a:solidFill>
                <a:srgbClr val="FFFFFF"/>
              </a:solidFill>
              <a:latin typeface="Calibri"/>
              <a:ea typeface="+mj-ea"/>
              <a:cs typeface="+mj-cs"/>
            </a:endParaRPr>
          </a:p>
        </p:txBody>
      </p:sp>
    </p:spTree>
    <p:extLst>
      <p:ext uri="{BB962C8B-B14F-4D97-AF65-F5344CB8AC3E}">
        <p14:creationId xmlns:p14="http://schemas.microsoft.com/office/powerpoint/2010/main" val="145645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3287485" y="467153"/>
            <a:ext cx="5437583" cy="660989"/>
          </a:xfrm>
          <a:prstGeom prst="rect">
            <a:avLst/>
          </a:prstGeom>
          <a:noFill/>
          <a:ln w="0">
            <a:noFill/>
          </a:ln>
        </p:spPr>
        <p:txBody>
          <a:bodyPr lIns="91440" tIns="91440" rIns="91440" bIns="91440" anchor="t">
            <a:normAutofit/>
          </a:bodyPr>
          <a:lstStyle/>
          <a:p>
            <a:pPr marL="228600" algn="ctr">
              <a:lnSpc>
                <a:spcPct val="120000"/>
              </a:lnSpc>
              <a:tabLst>
                <a:tab pos="0" algn="l"/>
              </a:tabLst>
            </a:pPr>
            <a:r>
              <a:rPr lang="en-US" sz="2200" dirty="0">
                <a:solidFill>
                  <a:srgbClr val="FFFFFF"/>
                </a:solidFill>
                <a:latin typeface="Calibri"/>
              </a:rPr>
              <a:t>Interpretation of Results and Insights</a:t>
            </a:r>
            <a:endParaRPr lang="fr-FR" sz="2200" dirty="0">
              <a:solidFill>
                <a:srgbClr val="FFFFFF"/>
              </a:solidFill>
              <a:latin typeface="Calibri"/>
            </a:endParaRPr>
          </a:p>
        </p:txBody>
      </p:sp>
      <p:sp>
        <p:nvSpPr>
          <p:cNvPr id="97" name="PlaceHolder 2"/>
          <p:cNvSpPr>
            <a:spLocks noGrp="1"/>
          </p:cNvSpPr>
          <p:nvPr>
            <p:ph type="subTitle"/>
          </p:nvPr>
        </p:nvSpPr>
        <p:spPr>
          <a:xfrm>
            <a:off x="1741714" y="1128143"/>
            <a:ext cx="7402286" cy="4111514"/>
          </a:xfrm>
          <a:prstGeom prst="rect">
            <a:avLst/>
          </a:prstGeom>
          <a:noFill/>
          <a:ln w="0">
            <a:noFill/>
          </a:ln>
        </p:spPr>
        <p:txBody>
          <a:bodyPr lIns="91440" tIns="91440" rIns="91440" bIns="91440" anchor="b">
            <a:normAutofit/>
          </a:bodyPr>
          <a:lstStyle/>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200" dirty="0">
                <a:solidFill>
                  <a:srgbClr val="FFFFFF"/>
                </a:solidFill>
                <a:latin typeface="Calibri"/>
                <a:ea typeface="+mn-ea"/>
                <a:cs typeface="+mn-cs"/>
              </a:rPr>
              <a:t>Logistic Regression has the highest baseline accuracy (~70%) and balanced results across categories.</a:t>
            </a:r>
          </a:p>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200" dirty="0">
                <a:solidFill>
                  <a:srgbClr val="FFFFFF"/>
                </a:solidFill>
                <a:latin typeface="Calibri"/>
                <a:ea typeface="+mn-ea"/>
                <a:cs typeface="+mn-cs"/>
              </a:rPr>
              <a:t>Linear SVM performed slightly lower (~68%) but still strong and reliable.</a:t>
            </a:r>
          </a:p>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200" dirty="0">
                <a:solidFill>
                  <a:srgbClr val="FFFFFF"/>
                </a:solidFill>
                <a:latin typeface="Calibri"/>
                <a:ea typeface="+mn-ea"/>
                <a:cs typeface="+mn-cs"/>
              </a:rPr>
              <a:t>Random Forest struggled (63%), especially with smaller classes like Positive/Negative emotions, and heavily </a:t>
            </a:r>
            <a:r>
              <a:rPr lang="en-GB" sz="1200" dirty="0" err="1">
                <a:solidFill>
                  <a:srgbClr val="FFFFFF"/>
                </a:solidFill>
                <a:latin typeface="Calibri"/>
                <a:ea typeface="+mn-ea"/>
                <a:cs typeface="+mn-cs"/>
              </a:rPr>
              <a:t>favored</a:t>
            </a:r>
            <a:r>
              <a:rPr lang="en-GB" sz="1200" dirty="0">
                <a:solidFill>
                  <a:srgbClr val="FFFFFF"/>
                </a:solidFill>
                <a:latin typeface="Calibri"/>
                <a:ea typeface="+mn-ea"/>
                <a:cs typeface="+mn-cs"/>
              </a:rPr>
              <a:t> “No Emotion.”</a:t>
            </a:r>
          </a:p>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200" dirty="0">
                <a:solidFill>
                  <a:srgbClr val="FFFFFF"/>
                </a:solidFill>
                <a:latin typeface="Calibri"/>
                <a:ea typeface="+mn-ea"/>
                <a:cs typeface="+mn-cs"/>
              </a:rPr>
              <a:t>After tuning: Logistic Regression and SVM both stabilized at ~65% accuracy. While overall accuracy dropped slightly, recall for Negative emotions improved</a:t>
            </a:r>
          </a:p>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200" dirty="0">
                <a:solidFill>
                  <a:srgbClr val="FFFFFF"/>
                </a:solidFill>
                <a:latin typeface="Calibri"/>
                <a:ea typeface="+mn-ea"/>
                <a:cs typeface="+mn-cs"/>
              </a:rPr>
              <a:t>The “I can’t tell” class remained difficult for all models</a:t>
            </a:r>
          </a:p>
          <a:p>
            <a:pPr fontAlgn="base">
              <a:spcBef>
                <a:spcPts val="1000"/>
              </a:spcBef>
              <a:spcAft>
                <a:spcPct val="0"/>
              </a:spcAft>
              <a:tabLst>
                <a:tab pos="0" algn="l"/>
              </a:tabLst>
            </a:pPr>
            <a:endParaRPr lang="en-GB" sz="1400" dirty="0">
              <a:solidFill>
                <a:srgbClr val="CCCCCC"/>
              </a:solidFill>
              <a:latin typeface="Consolas" panose="020B0609020204030204" pitchFamily="49" charset="0"/>
              <a:ea typeface="+mn-ea"/>
              <a:cs typeface="+mn-cs"/>
            </a:endParaRPr>
          </a:p>
          <a:p>
            <a:pPr marL="228600" algn="ctr" fontAlgn="base">
              <a:lnSpc>
                <a:spcPct val="120000"/>
              </a:lnSpc>
              <a:spcAft>
                <a:spcPct val="0"/>
              </a:spcAft>
              <a:tabLst>
                <a:tab pos="0" algn="l"/>
              </a:tabLst>
            </a:pPr>
            <a:r>
              <a:rPr lang="en-GB" sz="1800" dirty="0">
                <a:solidFill>
                  <a:srgbClr val="FFFFFF"/>
                </a:solidFill>
                <a:latin typeface="Calibri"/>
              </a:rPr>
              <a:t>Conclusion:</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200" dirty="0">
                <a:solidFill>
                  <a:srgbClr val="FFFFFF"/>
                </a:solidFill>
                <a:latin typeface="Calibri"/>
                <a:ea typeface="+mn-ea"/>
                <a:cs typeface="+mn-cs"/>
              </a:rPr>
              <a:t>Logistic Regression is the most effective model for this dataset, but class imbalance (especially with “I can’t tell”) limits performance</a:t>
            </a:r>
          </a:p>
          <a:p>
            <a:pPr marL="514350" indent="-285750" fontAlgn="base">
              <a:lnSpc>
                <a:spcPct val="100000"/>
              </a:lnSpc>
              <a:spcBef>
                <a:spcPts val="1000"/>
              </a:spcBef>
              <a:spcAft>
                <a:spcPct val="0"/>
              </a:spcAft>
              <a:buFont typeface="Wingdings" panose="05000000000000000000" pitchFamily="2" charset="2"/>
              <a:buChar char="Ø"/>
              <a:tabLst>
                <a:tab pos="0" algn="l"/>
              </a:tabLst>
            </a:pPr>
            <a:endParaRPr lang="en-GB" sz="1200" dirty="0">
              <a:solidFill>
                <a:srgbClr val="FFFFFF"/>
              </a:solidFill>
              <a:latin typeface="Calibri"/>
              <a:ea typeface="+mn-ea"/>
              <a:cs typeface="+mn-cs"/>
            </a:endParaRPr>
          </a:p>
          <a:p>
            <a:pPr marL="514350" indent="-285750" fontAlgn="base">
              <a:lnSpc>
                <a:spcPct val="100000"/>
              </a:lnSpc>
              <a:spcBef>
                <a:spcPts val="1000"/>
              </a:spcBef>
              <a:spcAft>
                <a:spcPct val="0"/>
              </a:spcAft>
              <a:buFont typeface="Wingdings" panose="05000000000000000000" pitchFamily="2" charset="2"/>
              <a:buChar char="Ø"/>
              <a:tabLst>
                <a:tab pos="0" algn="l"/>
              </a:tabLst>
            </a:pPr>
            <a:endParaRPr lang="en-US" sz="1200" dirty="0">
              <a:solidFill>
                <a:srgbClr val="FFFFFF"/>
              </a:solidFill>
              <a:latin typeface="Calibri"/>
              <a:ea typeface="+mn-ea"/>
              <a:cs typeface="+mn-cs"/>
            </a:endParaRPr>
          </a:p>
          <a:p>
            <a:pPr indent="0">
              <a:lnSpc>
                <a:spcPct val="120000"/>
              </a:lnSpc>
              <a:buNone/>
              <a:tabLst>
                <a:tab pos="0" algn="l"/>
              </a:tabLst>
            </a:pPr>
            <a:endParaRPr lang="en-US" sz="1200" b="0" u="none" strike="noStrike" dirty="0">
              <a:solidFill>
                <a:srgbClr val="FFFFFF"/>
              </a:solidFill>
              <a:effectLst/>
              <a:uFillTx/>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Google Shape;167;p31"/>
          <p:cNvPicPr/>
          <p:nvPr/>
        </p:nvPicPr>
        <p:blipFill>
          <a:blip r:embed="rId2"/>
          <a:srcRect l="30802" r="32938"/>
          <a:stretch/>
        </p:blipFill>
        <p:spPr>
          <a:xfrm>
            <a:off x="0" y="0"/>
            <a:ext cx="2969640" cy="5142960"/>
          </a:xfrm>
          <a:prstGeom prst="rect">
            <a:avLst/>
          </a:prstGeom>
          <a:noFill/>
          <a:ln w="0">
            <a:noFill/>
          </a:ln>
        </p:spPr>
      </p:pic>
      <p:sp>
        <p:nvSpPr>
          <p:cNvPr id="99" name="PlaceHolder 1"/>
          <p:cNvSpPr>
            <a:spLocks noGrp="1"/>
          </p:cNvSpPr>
          <p:nvPr>
            <p:ph type="title"/>
          </p:nvPr>
        </p:nvSpPr>
        <p:spPr>
          <a:xfrm>
            <a:off x="4572000" y="103774"/>
            <a:ext cx="2569029" cy="740109"/>
          </a:xfrm>
          <a:prstGeom prst="rect">
            <a:avLst/>
          </a:prstGeom>
          <a:noFill/>
          <a:ln w="0">
            <a:noFill/>
          </a:ln>
        </p:spPr>
        <p:txBody>
          <a:bodyPr lIns="91440" tIns="91440" rIns="91440" bIns="91440" anchor="t">
            <a:normAutofit fontScale="90000"/>
          </a:bodyPr>
          <a:lstStyle/>
          <a:p>
            <a:pPr indent="0" algn="ctr">
              <a:lnSpc>
                <a:spcPct val="120000"/>
              </a:lnSpc>
              <a:spcBef>
                <a:spcPct val="0"/>
              </a:spcBef>
              <a:buNone/>
              <a:tabLst>
                <a:tab pos="0" algn="l"/>
              </a:tabLst>
            </a:pPr>
            <a:r>
              <a:rPr lang="en-US" sz="2200" dirty="0">
                <a:solidFill>
                  <a:srgbClr val="FFFFFF"/>
                </a:solidFill>
                <a:latin typeface="Calibri"/>
                <a:ea typeface="+mj-ea"/>
                <a:cs typeface="+mj-cs"/>
              </a:rPr>
              <a:t>Recommendations:</a:t>
            </a:r>
            <a:endParaRPr lang="fr-FR" sz="2200" dirty="0">
              <a:solidFill>
                <a:srgbClr val="FFFFFF"/>
              </a:solidFill>
              <a:latin typeface="Calibri"/>
              <a:ea typeface="+mj-ea"/>
              <a:cs typeface="+mj-cs"/>
            </a:endParaRPr>
          </a:p>
        </p:txBody>
      </p:sp>
      <p:sp>
        <p:nvSpPr>
          <p:cNvPr id="100" name="PlaceHolder 2"/>
          <p:cNvSpPr>
            <a:spLocks noGrp="1"/>
          </p:cNvSpPr>
          <p:nvPr>
            <p:ph/>
          </p:nvPr>
        </p:nvSpPr>
        <p:spPr>
          <a:xfrm>
            <a:off x="3180094" y="614045"/>
            <a:ext cx="5963906" cy="3674926"/>
          </a:xfrm>
          <a:prstGeom prst="rect">
            <a:avLst/>
          </a:prstGeom>
          <a:noFill/>
          <a:ln w="0">
            <a:noFill/>
          </a:ln>
        </p:spPr>
        <p:txBody>
          <a:bodyPr lIns="91440" tIns="91440" rIns="91440" bIns="91440" anchor="t">
            <a:normAutofit fontScale="77500" lnSpcReduction="20000"/>
          </a:bodyPr>
          <a:lstStyle/>
          <a:p>
            <a:pPr marL="514350" indent="-285750">
              <a:lnSpc>
                <a:spcPct val="120000"/>
              </a:lnSpc>
              <a:buFont typeface="Wingdings" panose="05000000000000000000" pitchFamily="2" charset="2"/>
              <a:buChar char="Ø"/>
              <a:tabLst>
                <a:tab pos="0" algn="l"/>
              </a:tabLst>
            </a:pPr>
            <a:r>
              <a:rPr lang="en-GB" sz="1400" b="0" u="none" strike="noStrike" dirty="0">
                <a:solidFill>
                  <a:srgbClr val="FFFFFF"/>
                </a:solidFill>
                <a:effectLst/>
                <a:uFillTx/>
                <a:latin typeface="Calibri"/>
                <a:ea typeface="Albert Sans"/>
              </a:rPr>
              <a:t>The model can be applied to track customer emotions and opinions towards the company’s products helping to capture market sentiment in real time.</a:t>
            </a:r>
          </a:p>
          <a:p>
            <a:pPr marL="514350" indent="-285750">
              <a:lnSpc>
                <a:spcPct val="120000"/>
              </a:lnSpc>
              <a:buFont typeface="Wingdings" panose="05000000000000000000" pitchFamily="2" charset="2"/>
              <a:buChar char="Ø"/>
              <a:tabLst>
                <a:tab pos="0" algn="l"/>
              </a:tabLst>
            </a:pPr>
            <a:r>
              <a:rPr lang="en-GB" sz="1400" b="0" u="none" strike="noStrike" dirty="0">
                <a:solidFill>
                  <a:srgbClr val="FFFFFF"/>
                </a:solidFill>
                <a:effectLst/>
                <a:uFillTx/>
                <a:latin typeface="Calibri"/>
                <a:ea typeface="Albert Sans"/>
              </a:rPr>
              <a:t>By connecting the model to Twitter's APIs the company can automatically filter tweets mentioning the brand or competitors and classify them into sentiment categories.</a:t>
            </a:r>
          </a:p>
          <a:p>
            <a:pPr marL="514350" indent="-285750">
              <a:lnSpc>
                <a:spcPct val="120000"/>
              </a:lnSpc>
              <a:buFont typeface="Wingdings" panose="05000000000000000000" pitchFamily="2" charset="2"/>
              <a:buChar char="Ø"/>
              <a:tabLst>
                <a:tab pos="0" algn="l"/>
              </a:tabLst>
            </a:pPr>
            <a:r>
              <a:rPr lang="en-GB" sz="1400" b="0" u="none" strike="noStrike" dirty="0">
                <a:solidFill>
                  <a:srgbClr val="FFFFFF"/>
                </a:solidFill>
                <a:effectLst/>
                <a:uFillTx/>
                <a:latin typeface="Calibri"/>
                <a:ea typeface="Albert Sans"/>
              </a:rPr>
              <a:t>Positive sentiment can be amplified in marketing campaigns to highlight brand strengths while the negative sentiment should be flagged for further analysis, enabling the company to identify pain points and potential areas for product or service improvement.</a:t>
            </a:r>
          </a:p>
          <a:p>
            <a:pPr marL="514350" indent="-285750">
              <a:lnSpc>
                <a:spcPct val="120000"/>
              </a:lnSpc>
              <a:buFont typeface="Wingdings" panose="05000000000000000000" pitchFamily="2" charset="2"/>
              <a:buChar char="Ø"/>
              <a:tabLst>
                <a:tab pos="0" algn="l"/>
              </a:tabLst>
            </a:pPr>
            <a:r>
              <a:rPr lang="en-GB" sz="1400" b="0" u="none" strike="noStrike" dirty="0">
                <a:solidFill>
                  <a:srgbClr val="FFFFFF"/>
                </a:solidFill>
                <a:effectLst/>
                <a:uFillTx/>
                <a:latin typeface="Calibri"/>
                <a:ea typeface="Albert Sans"/>
              </a:rPr>
              <a:t>Insights from competitor related tweets can help the company understand what customers value in rival products and adapt strategies accordingly.</a:t>
            </a:r>
          </a:p>
          <a:p>
            <a:pPr marL="514350" indent="-285750">
              <a:lnSpc>
                <a:spcPct val="120000"/>
              </a:lnSpc>
              <a:buFont typeface="Wingdings" panose="05000000000000000000" pitchFamily="2" charset="2"/>
              <a:buChar char="Ø"/>
              <a:tabLst>
                <a:tab pos="0" algn="l"/>
              </a:tabLst>
            </a:pPr>
            <a:endParaRPr lang="en-US" sz="1400" dirty="0">
              <a:solidFill>
                <a:srgbClr val="FFFFFF"/>
              </a:solidFill>
              <a:latin typeface="Calibri"/>
              <a:ea typeface="Albert Sans"/>
            </a:endParaRPr>
          </a:p>
          <a:p>
            <a:pPr indent="0" algn="ctr">
              <a:lnSpc>
                <a:spcPct val="140000"/>
              </a:lnSpc>
              <a:spcBef>
                <a:spcPct val="0"/>
              </a:spcBef>
              <a:buNone/>
              <a:tabLst>
                <a:tab pos="0" algn="l"/>
              </a:tabLst>
            </a:pPr>
            <a:r>
              <a:rPr lang="en-US" sz="2200" dirty="0">
                <a:solidFill>
                  <a:srgbClr val="FFFFFF"/>
                </a:solidFill>
                <a:latin typeface="Calibri"/>
                <a:ea typeface="+mj-ea"/>
                <a:cs typeface="+mj-cs"/>
              </a:rPr>
              <a:t>Future Improvement:</a:t>
            </a:r>
          </a:p>
          <a:p>
            <a:pPr marL="514350" indent="-285750">
              <a:lnSpc>
                <a:spcPct val="120000"/>
              </a:lnSpc>
              <a:buFont typeface="Wingdings" panose="05000000000000000000" pitchFamily="2" charset="2"/>
              <a:buChar char="Ø"/>
              <a:tabLst>
                <a:tab pos="0" algn="l"/>
              </a:tabLst>
            </a:pPr>
            <a:r>
              <a:rPr lang="en-GB" sz="1400" dirty="0">
                <a:solidFill>
                  <a:srgbClr val="FFFFFF"/>
                </a:solidFill>
                <a:latin typeface="Calibri"/>
              </a:rPr>
              <a:t>Explore more advanced Modelling approaches like BERT for richer text representations beyond TF-IDF.</a:t>
            </a:r>
          </a:p>
          <a:p>
            <a:pPr marL="514350" indent="-285750">
              <a:lnSpc>
                <a:spcPct val="120000"/>
              </a:lnSpc>
              <a:buFont typeface="Wingdings" panose="05000000000000000000" pitchFamily="2" charset="2"/>
              <a:buChar char="Ø"/>
              <a:tabLst>
                <a:tab pos="0" algn="l"/>
              </a:tabLst>
            </a:pPr>
            <a:r>
              <a:rPr lang="en-GB" sz="1400" dirty="0">
                <a:solidFill>
                  <a:srgbClr val="FFFFFF"/>
                </a:solidFill>
                <a:latin typeface="Calibri"/>
              </a:rPr>
              <a:t>Implement a feedback loop to retrain the model with newly collected tweets, ensuring it adapts to evolving language such as slang, new product references, and emojis.</a:t>
            </a:r>
          </a:p>
          <a:p>
            <a:pPr indent="0" algn="ctr">
              <a:lnSpc>
                <a:spcPct val="140000"/>
              </a:lnSpc>
              <a:spcBef>
                <a:spcPct val="0"/>
              </a:spcBef>
              <a:buNone/>
              <a:tabLst>
                <a:tab pos="0" algn="l"/>
              </a:tabLst>
            </a:pPr>
            <a:endParaRPr lang="en-US" sz="2200" dirty="0">
              <a:solidFill>
                <a:srgbClr val="FFFFFF"/>
              </a:solidFill>
              <a:latin typeface="Calibri"/>
              <a:ea typeface="+mj-ea"/>
              <a:cs typeface="+mj-cs"/>
            </a:endParaRPr>
          </a:p>
          <a:p>
            <a:pPr marL="514350" indent="-285750">
              <a:lnSpc>
                <a:spcPct val="120000"/>
              </a:lnSpc>
              <a:buFont typeface="Wingdings" panose="05000000000000000000" pitchFamily="2" charset="2"/>
              <a:buChar char="Ø"/>
              <a:tabLst>
                <a:tab pos="0" algn="l"/>
              </a:tabLst>
            </a:pPr>
            <a:endParaRPr lang="fr-FR" sz="1400" b="0" u="none" strike="noStrike" dirty="0">
              <a:solidFill>
                <a:srgbClr val="000000"/>
              </a:solidFill>
              <a:effectLst/>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Google Shape;174;p32"/>
          <p:cNvPicPr/>
          <p:nvPr/>
        </p:nvPicPr>
        <p:blipFill>
          <a:blip r:embed="rId2"/>
          <a:stretch/>
        </p:blipFill>
        <p:spPr>
          <a:xfrm flipH="1">
            <a:off x="5195520" y="1507320"/>
            <a:ext cx="3948480" cy="2973240"/>
          </a:xfrm>
          <a:prstGeom prst="rect">
            <a:avLst/>
          </a:prstGeom>
          <a:noFill/>
          <a:ln w="0">
            <a:noFill/>
          </a:ln>
        </p:spPr>
      </p:pic>
      <p:sp>
        <p:nvSpPr>
          <p:cNvPr id="77" name="PlaceHolder 1"/>
          <p:cNvSpPr>
            <a:spLocks noGrp="1"/>
          </p:cNvSpPr>
          <p:nvPr>
            <p:ph type="subTitle"/>
          </p:nvPr>
        </p:nvSpPr>
        <p:spPr>
          <a:xfrm>
            <a:off x="0" y="1418760"/>
            <a:ext cx="5162400" cy="3337571"/>
          </a:xfrm>
          <a:prstGeom prst="rect">
            <a:avLst/>
          </a:prstGeom>
          <a:noFill/>
          <a:ln w="0">
            <a:noFill/>
          </a:ln>
        </p:spPr>
        <p:txBody>
          <a:bodyPr lIns="91440" tIns="91440" rIns="91440" bIns="91440" anchor="t">
            <a:normAutofit fontScale="92500"/>
          </a:bodyPr>
          <a:lstStyle/>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300" dirty="0">
                <a:solidFill>
                  <a:srgbClr val="FFFFFF"/>
                </a:solidFill>
                <a:latin typeface="Calibri"/>
                <a:ea typeface="+mn-ea"/>
                <a:cs typeface="+mn-cs"/>
              </a:rPr>
              <a:t>This project analyses thousands of tweets about Apple and Google to understand how people feel about their products.</a:t>
            </a:r>
          </a:p>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300" dirty="0">
                <a:solidFill>
                  <a:srgbClr val="FFFFFF"/>
                </a:solidFill>
                <a:latin typeface="Calibri"/>
                <a:ea typeface="+mn-ea"/>
                <a:cs typeface="+mn-cs"/>
              </a:rPr>
              <a:t> We built models that can detect whether a tweet is positive, negative, or neutral. These insights can help companies track public sentiment, identify areas for improvement, and benchmark against competitors.</a:t>
            </a:r>
          </a:p>
          <a:p>
            <a:pPr marL="228600" fontAlgn="base">
              <a:lnSpc>
                <a:spcPct val="110000"/>
              </a:lnSpc>
              <a:spcBef>
                <a:spcPts val="1000"/>
              </a:spcBef>
              <a:spcAft>
                <a:spcPct val="0"/>
              </a:spcAft>
              <a:tabLst>
                <a:tab pos="0" algn="l"/>
              </a:tabLst>
            </a:pPr>
            <a:endParaRPr lang="en-GB" sz="1200" dirty="0">
              <a:solidFill>
                <a:srgbClr val="CCCCCC"/>
              </a:solidFill>
              <a:latin typeface="Consolas" panose="020B0609020204030204" pitchFamily="49" charset="0"/>
              <a:ea typeface="+mn-ea"/>
              <a:cs typeface="+mn-cs"/>
            </a:endParaRPr>
          </a:p>
          <a:p>
            <a:pPr marL="228600" fontAlgn="base">
              <a:lnSpc>
                <a:spcPct val="110000"/>
              </a:lnSpc>
              <a:spcBef>
                <a:spcPts val="1000"/>
              </a:spcBef>
              <a:spcAft>
                <a:spcPct val="0"/>
              </a:spcAft>
              <a:tabLst>
                <a:tab pos="0" algn="l"/>
              </a:tabLst>
            </a:pPr>
            <a:r>
              <a:rPr lang="en-GB" sz="1300" dirty="0">
                <a:solidFill>
                  <a:srgbClr val="FFFFFF"/>
                </a:solidFill>
                <a:latin typeface="Calibri"/>
                <a:ea typeface="+mn-ea"/>
                <a:cs typeface="+mn-cs"/>
              </a:rPr>
              <a:t>Why this matters:</a:t>
            </a:r>
          </a:p>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300" dirty="0">
                <a:solidFill>
                  <a:srgbClr val="FFFFFF"/>
                </a:solidFill>
                <a:latin typeface="Calibri"/>
                <a:ea typeface="+mn-ea"/>
                <a:cs typeface="+mn-cs"/>
              </a:rPr>
              <a:t>Brand can understand customer perceptions in real time.</a:t>
            </a:r>
          </a:p>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300" dirty="0">
                <a:solidFill>
                  <a:srgbClr val="FFFFFF"/>
                </a:solidFill>
                <a:latin typeface="Calibri"/>
                <a:ea typeface="+mn-ea"/>
                <a:cs typeface="+mn-cs"/>
              </a:rPr>
              <a:t>Spot emerging issues before they escalate (e.g., product complaints).</a:t>
            </a:r>
          </a:p>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300" dirty="0">
                <a:solidFill>
                  <a:srgbClr val="FFFFFF"/>
                </a:solidFill>
                <a:latin typeface="Calibri"/>
                <a:ea typeface="+mn-ea"/>
                <a:cs typeface="+mn-cs"/>
              </a:rPr>
              <a:t>Measure the success of campaigns by monitoring sentiment shifts.</a:t>
            </a:r>
          </a:p>
          <a:p>
            <a:pPr marL="514350" indent="-285750" fontAlgn="base">
              <a:lnSpc>
                <a:spcPct val="110000"/>
              </a:lnSpc>
              <a:spcBef>
                <a:spcPts val="1000"/>
              </a:spcBef>
              <a:spcAft>
                <a:spcPct val="0"/>
              </a:spcAft>
              <a:buFont typeface="Wingdings" panose="05000000000000000000" pitchFamily="2" charset="2"/>
              <a:buChar char="Ø"/>
              <a:tabLst>
                <a:tab pos="0" algn="l"/>
              </a:tabLst>
            </a:pPr>
            <a:r>
              <a:rPr lang="en-GB" sz="1300" dirty="0">
                <a:solidFill>
                  <a:srgbClr val="FFFFFF"/>
                </a:solidFill>
                <a:latin typeface="Calibri"/>
                <a:ea typeface="+mn-ea"/>
                <a:cs typeface="+mn-cs"/>
              </a:rPr>
              <a:t>Compare Apple vs. Google sentiment to assess competitive advantage.</a:t>
            </a:r>
          </a:p>
          <a:p>
            <a:pPr algn="ctr"/>
            <a:endParaRPr lang="en-US" sz="1400" b="0" u="none" strike="noStrike" dirty="0">
              <a:solidFill>
                <a:schemeClr val="dk1"/>
              </a:solidFill>
              <a:effectLst/>
              <a:uFillTx/>
              <a:latin typeface="Albert Sans"/>
              <a:ea typeface="Albert Sans"/>
            </a:endParaRPr>
          </a:p>
        </p:txBody>
      </p:sp>
      <p:sp>
        <p:nvSpPr>
          <p:cNvPr id="78" name="PlaceHolder 2"/>
          <p:cNvSpPr>
            <a:spLocks noGrp="1"/>
          </p:cNvSpPr>
          <p:nvPr>
            <p:ph type="title"/>
          </p:nvPr>
        </p:nvSpPr>
        <p:spPr>
          <a:xfrm>
            <a:off x="66718" y="152280"/>
            <a:ext cx="5095682" cy="1095828"/>
          </a:xfrm>
          <a:prstGeom prst="rect">
            <a:avLst/>
          </a:prstGeom>
          <a:noFill/>
          <a:ln w="0">
            <a:noFill/>
          </a:ln>
        </p:spPr>
        <p:txBody>
          <a:bodyPr lIns="91440" tIns="91440" rIns="91440" bIns="91440" anchor="b">
            <a:normAutofit fontScale="90000"/>
          </a:bodyPr>
          <a:lstStyle/>
          <a:p>
            <a:pPr indent="0" algn="ctr">
              <a:lnSpc>
                <a:spcPct val="120000"/>
              </a:lnSpc>
              <a:buNone/>
              <a:tabLst>
                <a:tab pos="0" algn="l"/>
              </a:tabLst>
            </a:pPr>
            <a:r>
              <a:rPr lang="en-US" sz="3200" b="0" u="none" strike="noStrike" dirty="0">
                <a:solidFill>
                  <a:srgbClr val="FFFFFF"/>
                </a:solidFill>
                <a:effectLst/>
                <a:uFillTx/>
                <a:latin typeface="Calibri"/>
                <a:ea typeface="Goldman"/>
              </a:rPr>
              <a:t>Overview of Sentiment Analysis</a:t>
            </a:r>
            <a:endParaRPr lang="fr-FR" sz="3200" b="0" u="none" strike="noStrike" dirty="0">
              <a:solidFill>
                <a:schemeClr val="dk1"/>
              </a:solidFill>
              <a:effectLst/>
              <a:uFillTx/>
              <a:latin typeface="Arial"/>
            </a:endParaRPr>
          </a:p>
        </p:txBody>
      </p:sp>
      <p:sp>
        <p:nvSpPr>
          <p:cNvPr id="79"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20000"/>
              </a:lnSpc>
              <a:buNone/>
              <a:tabLst>
                <a:tab pos="0" algn="l"/>
              </a:tabLst>
            </a:pPr>
            <a:r>
              <a:rPr lang="en-US" sz="6000" b="0" u="none" strike="noStrike" dirty="0">
                <a:solidFill>
                  <a:srgbClr val="000000"/>
                </a:solidFill>
                <a:effectLst/>
                <a:uFillTx/>
                <a:latin typeface="Calibri"/>
                <a:ea typeface="Goldman"/>
              </a:rPr>
              <a:t>01</a:t>
            </a:r>
            <a:endParaRPr lang="fr-FR" sz="6000" b="0" u="none" strike="noStrike" dirty="0">
              <a:solidFill>
                <a:schemeClr val="dk1"/>
              </a:solidFill>
              <a:effectLst/>
              <a:uFillTx/>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Google Shape;167;p31"/>
          <p:cNvPicPr/>
          <p:nvPr/>
        </p:nvPicPr>
        <p:blipFill>
          <a:blip r:embed="rId2"/>
          <a:srcRect l="30802" r="32938"/>
          <a:stretch/>
        </p:blipFill>
        <p:spPr>
          <a:xfrm>
            <a:off x="0" y="0"/>
            <a:ext cx="2969640" cy="5142960"/>
          </a:xfrm>
          <a:prstGeom prst="rect">
            <a:avLst/>
          </a:prstGeom>
          <a:noFill/>
          <a:ln w="0">
            <a:noFill/>
          </a:ln>
        </p:spPr>
      </p:pic>
      <p:sp>
        <p:nvSpPr>
          <p:cNvPr id="81" name="PlaceHolder 1"/>
          <p:cNvSpPr>
            <a:spLocks noGrp="1"/>
          </p:cNvSpPr>
          <p:nvPr>
            <p:ph type="title"/>
          </p:nvPr>
        </p:nvSpPr>
        <p:spPr>
          <a:xfrm>
            <a:off x="3120691" y="304800"/>
            <a:ext cx="5914800" cy="602223"/>
          </a:xfrm>
          <a:prstGeom prst="rect">
            <a:avLst/>
          </a:prstGeom>
          <a:noFill/>
          <a:ln w="0">
            <a:noFill/>
          </a:ln>
        </p:spPr>
        <p:txBody>
          <a:bodyPr lIns="91440" tIns="91440" rIns="91440" bIns="91440" anchor="t">
            <a:normAutofit fontScale="90000"/>
          </a:bodyPr>
          <a:lstStyle/>
          <a:p>
            <a:pPr indent="0" algn="ctr">
              <a:lnSpc>
                <a:spcPct val="120000"/>
              </a:lnSpc>
              <a:buNone/>
              <a:tabLst>
                <a:tab pos="0" algn="l"/>
              </a:tabLst>
            </a:pPr>
            <a:r>
              <a:rPr lang="en-US" sz="3000" b="0" u="sng" strike="noStrike" dirty="0">
                <a:solidFill>
                  <a:srgbClr val="FFFFFF"/>
                </a:solidFill>
                <a:effectLst/>
                <a:uFillTx/>
                <a:latin typeface="Calibri"/>
                <a:ea typeface="Goldman"/>
              </a:rPr>
              <a:t>Project Workflow:</a:t>
            </a:r>
            <a:endParaRPr lang="fr-FR" sz="3000" b="0" u="sng" strike="noStrike" dirty="0">
              <a:solidFill>
                <a:schemeClr val="dk1"/>
              </a:solidFill>
              <a:effectLst/>
              <a:uFillTx/>
              <a:latin typeface="Arial"/>
            </a:endParaRPr>
          </a:p>
        </p:txBody>
      </p:sp>
      <p:sp>
        <p:nvSpPr>
          <p:cNvPr id="82" name="PlaceHolder 2"/>
          <p:cNvSpPr>
            <a:spLocks noGrp="1"/>
          </p:cNvSpPr>
          <p:nvPr>
            <p:ph/>
          </p:nvPr>
        </p:nvSpPr>
        <p:spPr>
          <a:xfrm>
            <a:off x="3120691" y="1152360"/>
            <a:ext cx="6023309" cy="2838240"/>
          </a:xfrm>
          <a:prstGeom prst="rect">
            <a:avLst/>
          </a:prstGeom>
          <a:noFill/>
          <a:ln w="0">
            <a:noFill/>
          </a:ln>
        </p:spPr>
        <p:txBody>
          <a:bodyPr lIns="91440" tIns="91440" rIns="91440" bIns="91440" anchor="t">
            <a:normAutofit/>
          </a:bodyPr>
          <a:lstStyle/>
          <a:p>
            <a:pPr marL="514350" indent="-285750" fontAlgn="base">
              <a:lnSpc>
                <a:spcPct val="100000"/>
              </a:lnSpc>
              <a:spcAft>
                <a:spcPct val="0"/>
              </a:spcAft>
              <a:buFont typeface="Wingdings" panose="05000000000000000000" pitchFamily="2" charset="2"/>
              <a:buChar char="Ø"/>
              <a:tabLst>
                <a:tab pos="0" algn="l"/>
              </a:tabLst>
            </a:pPr>
            <a:r>
              <a:rPr lang="en-GB" sz="1100" dirty="0">
                <a:solidFill>
                  <a:srgbClr val="FFFFFF"/>
                </a:solidFill>
                <a:latin typeface="Calibri"/>
              </a:rPr>
              <a:t>The dataset used in this project is from </a:t>
            </a:r>
            <a:r>
              <a:rPr lang="en-GB" sz="1100" dirty="0">
                <a:solidFill>
                  <a:srgbClr val="FFFFFF"/>
                </a:solidFill>
                <a:latin typeface="Calibri"/>
                <a:hlinkClick r:id="rId3">
                  <a:extLst>
                    <a:ext uri="{A12FA001-AC4F-418D-AE19-62706E023703}">
                      <ahyp:hlinkClr xmlns:ahyp="http://schemas.microsoft.com/office/drawing/2018/hyperlinkcolor" val="tx"/>
                    </a:ext>
                  </a:extLst>
                </a:hlinkClick>
              </a:rPr>
              <a:t>CrowdFlower</a:t>
            </a:r>
            <a:r>
              <a:rPr lang="en-GB" sz="1100" dirty="0">
                <a:solidFill>
                  <a:srgbClr val="FFFFFF"/>
                </a:solidFill>
                <a:latin typeface="Calibri"/>
              </a:rPr>
              <a:t> and contains over 9,000 tweets, each labelled by human raters as expressing a positive, negative, or neutral sentiment.</a:t>
            </a:r>
          </a:p>
          <a:p>
            <a:pPr marL="514350" indent="-285750" fontAlgn="base">
              <a:lnSpc>
                <a:spcPct val="100000"/>
              </a:lnSpc>
              <a:spcAft>
                <a:spcPct val="0"/>
              </a:spcAft>
              <a:buFont typeface="Wingdings" panose="05000000000000000000" pitchFamily="2" charset="2"/>
              <a:buChar char="Ø"/>
              <a:tabLst>
                <a:tab pos="0" algn="l"/>
              </a:tabLst>
            </a:pPr>
            <a:endParaRPr lang="en-GB" sz="1100" dirty="0">
              <a:solidFill>
                <a:srgbClr val="FFFFFF"/>
              </a:solidFill>
              <a:latin typeface="Calibri"/>
            </a:endParaRPr>
          </a:p>
          <a:p>
            <a:pPr marL="514350" indent="-285750" fontAlgn="base">
              <a:lnSpc>
                <a:spcPct val="100000"/>
              </a:lnSpc>
              <a:spcAft>
                <a:spcPct val="0"/>
              </a:spcAft>
              <a:buFont typeface="Wingdings" panose="05000000000000000000" pitchFamily="2" charset="2"/>
              <a:buChar char="Ø"/>
              <a:tabLst>
                <a:tab pos="0" algn="l"/>
              </a:tabLst>
            </a:pPr>
            <a:r>
              <a:rPr lang="en-GB" sz="1100" dirty="0">
                <a:solidFill>
                  <a:srgbClr val="FFFFFF"/>
                </a:solidFill>
                <a:latin typeface="Calibri"/>
              </a:rPr>
              <a:t>We examined the dataset to understand its structure and quality before modelling:</a:t>
            </a:r>
          </a:p>
          <a:p>
            <a:pPr marL="457200" fontAlgn="base">
              <a:lnSpc>
                <a:spcPct val="100000"/>
              </a:lnSpc>
              <a:spcAft>
                <a:spcPct val="0"/>
              </a:spcAft>
              <a:buAutoNum type="alphaLcParenR"/>
              <a:tabLst>
                <a:tab pos="0" algn="l"/>
              </a:tabLst>
            </a:pPr>
            <a:r>
              <a:rPr lang="en-GB" sz="1100" dirty="0">
                <a:solidFill>
                  <a:srgbClr val="FFFFFF"/>
                </a:solidFill>
                <a:latin typeface="Calibri"/>
              </a:rPr>
              <a:t>Checked for missing values and cleaned them to avoid bias.</a:t>
            </a:r>
          </a:p>
          <a:p>
            <a:pPr marL="457200" fontAlgn="base">
              <a:lnSpc>
                <a:spcPct val="100000"/>
              </a:lnSpc>
              <a:spcAft>
                <a:spcPct val="0"/>
              </a:spcAft>
              <a:buAutoNum type="alphaLcParenR"/>
              <a:tabLst>
                <a:tab pos="0" algn="l"/>
              </a:tabLst>
            </a:pPr>
            <a:r>
              <a:rPr lang="en-GB" sz="1100" dirty="0">
                <a:solidFill>
                  <a:srgbClr val="FFFFFF"/>
                </a:solidFill>
                <a:latin typeface="Calibri"/>
              </a:rPr>
              <a:t>Removed duplicate tweets to prevent repetition in results.</a:t>
            </a:r>
          </a:p>
          <a:p>
            <a:pPr marL="457200" fontAlgn="base">
              <a:lnSpc>
                <a:spcPct val="100000"/>
              </a:lnSpc>
              <a:spcAft>
                <a:spcPct val="0"/>
              </a:spcAft>
              <a:buAutoNum type="alphaLcParenR"/>
              <a:tabLst>
                <a:tab pos="0" algn="l"/>
              </a:tabLst>
            </a:pPr>
            <a:r>
              <a:rPr lang="en-GB" sz="1100" dirty="0">
                <a:solidFill>
                  <a:srgbClr val="FFFFFF"/>
                </a:solidFill>
                <a:latin typeface="Calibri"/>
              </a:rPr>
              <a:t>Analysed the class balance of sentiment categories to see if there was  imbalance</a:t>
            </a:r>
          </a:p>
          <a:p>
            <a:pPr marL="457200" fontAlgn="base">
              <a:lnSpc>
                <a:spcPct val="100000"/>
              </a:lnSpc>
              <a:spcAft>
                <a:spcPct val="0"/>
              </a:spcAft>
              <a:buAutoNum type="alphaLcParenR"/>
              <a:tabLst>
                <a:tab pos="0" algn="l"/>
              </a:tabLst>
            </a:pPr>
            <a:r>
              <a:rPr lang="en-GB" sz="1100" dirty="0">
                <a:solidFill>
                  <a:srgbClr val="FFFFFF"/>
                </a:solidFill>
                <a:latin typeface="Calibri"/>
              </a:rPr>
              <a:t>To assess brand representation, we Compared Apple vs. Google tweet volumes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3367314" y="682171"/>
            <a:ext cx="2910115" cy="704531"/>
          </a:xfrm>
          <a:prstGeom prst="rect">
            <a:avLst/>
          </a:prstGeom>
          <a:noFill/>
          <a:ln w="0">
            <a:noFill/>
          </a:ln>
        </p:spPr>
        <p:txBody>
          <a:bodyPr lIns="91440" tIns="91440" rIns="91440" bIns="91440" anchor="t">
            <a:normAutofit/>
          </a:bodyPr>
          <a:lstStyle/>
          <a:p>
            <a:pPr indent="0" algn="r">
              <a:lnSpc>
                <a:spcPct val="120000"/>
              </a:lnSpc>
              <a:buNone/>
              <a:tabLst>
                <a:tab pos="0" algn="l"/>
              </a:tabLst>
            </a:pPr>
            <a:r>
              <a:rPr lang="en-US" sz="2400" dirty="0">
                <a:solidFill>
                  <a:srgbClr val="FFFFFF"/>
                </a:solidFill>
                <a:latin typeface="Calibri"/>
              </a:rPr>
              <a:t>Data Preprocessing:</a:t>
            </a:r>
            <a:endParaRPr lang="fr-FR" sz="2400" dirty="0">
              <a:solidFill>
                <a:srgbClr val="FFFFFF"/>
              </a:solidFill>
              <a:latin typeface="Calibri"/>
            </a:endParaRPr>
          </a:p>
        </p:txBody>
      </p:sp>
      <p:sp>
        <p:nvSpPr>
          <p:cNvPr id="84" name="PlaceHolder 2"/>
          <p:cNvSpPr>
            <a:spLocks noGrp="1"/>
          </p:cNvSpPr>
          <p:nvPr>
            <p:ph type="subTitle"/>
          </p:nvPr>
        </p:nvSpPr>
        <p:spPr>
          <a:xfrm>
            <a:off x="1894115" y="682171"/>
            <a:ext cx="7249886" cy="3946709"/>
          </a:xfrm>
          <a:prstGeom prst="rect">
            <a:avLst/>
          </a:prstGeom>
          <a:noFill/>
          <a:ln w="0">
            <a:noFill/>
          </a:ln>
        </p:spPr>
        <p:txBody>
          <a:bodyPr lIns="91440" tIns="91440" rIns="91440" bIns="91440" anchor="b">
            <a:normAutofit/>
          </a:bodyPr>
          <a:lstStyle/>
          <a:p>
            <a:pPr marL="228600" indent="0" fontAlgn="base">
              <a:lnSpc>
                <a:spcPct val="100000"/>
              </a:lnSpc>
              <a:spcBef>
                <a:spcPts val="1000"/>
              </a:spcBef>
              <a:spcAft>
                <a:spcPct val="0"/>
              </a:spcAft>
              <a:tabLst>
                <a:tab pos="0" algn="l"/>
              </a:tabLst>
            </a:pPr>
            <a:r>
              <a:rPr lang="en-GB" sz="1100" dirty="0">
                <a:solidFill>
                  <a:srgbClr val="FFFFFF"/>
                </a:solidFill>
                <a:latin typeface="Calibri"/>
                <a:ea typeface="+mn-ea"/>
                <a:cs typeface="+mn-cs"/>
              </a:rPr>
              <a:t>To prepare the tweets for modelling, we applied several text-cleaning and transformation steps:</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Removed noise (URLs, hashtags, user mentions, numbers, symbols).</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Tokenized text (split into individual words).</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Removed stop words (common but unhelpful words like the, is, of).</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Lemmatized words (reduced to base form: e.g., ponies → </a:t>
            </a:r>
            <a:r>
              <a:rPr lang="en-GB" sz="1100" dirty="0" err="1">
                <a:solidFill>
                  <a:srgbClr val="FFFFFF"/>
                </a:solidFill>
                <a:latin typeface="Calibri"/>
                <a:ea typeface="+mn-ea"/>
                <a:cs typeface="+mn-cs"/>
              </a:rPr>
              <a:t>poni</a:t>
            </a:r>
            <a:r>
              <a:rPr lang="en-GB" sz="1100" dirty="0">
                <a:solidFill>
                  <a:srgbClr val="FFFFFF"/>
                </a:solidFill>
                <a:latin typeface="Calibri"/>
                <a:ea typeface="+mn-ea"/>
                <a:cs typeface="+mn-cs"/>
              </a:rPr>
              <a:t>).</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Vectorized text (converted words into numbers using TF-IDF).</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Encoded target labels (Positive, Negative, Neutral) into numeric values.</a:t>
            </a:r>
          </a:p>
          <a:p>
            <a:pPr indent="0">
              <a:spcBef>
                <a:spcPts val="1000"/>
              </a:spcBef>
              <a:buNone/>
              <a:tabLst>
                <a:tab pos="0" algn="l"/>
              </a:tabLst>
            </a:pPr>
            <a:endParaRPr lang="en-GB" sz="1200" dirty="0">
              <a:solidFill>
                <a:srgbClr val="CCCCCC"/>
              </a:solidFill>
              <a:latin typeface="Consolas" panose="020B0609020204030204" pitchFamily="49" charset="0"/>
              <a:ea typeface="+mn-ea"/>
              <a:cs typeface="+mn-cs"/>
            </a:endParaRPr>
          </a:p>
          <a:p>
            <a:pPr indent="0">
              <a:spcBef>
                <a:spcPts val="1000"/>
              </a:spcBef>
              <a:buNone/>
              <a:tabLst>
                <a:tab pos="0" algn="l"/>
              </a:tabLst>
            </a:pPr>
            <a:endParaRPr lang="en-GB" sz="1200" dirty="0">
              <a:solidFill>
                <a:srgbClr val="CCCCCC"/>
              </a:solidFill>
              <a:latin typeface="Consolas" panose="020B0609020204030204" pitchFamily="49" charset="0"/>
              <a:ea typeface="+mn-ea"/>
              <a:cs typeface="+mn-cs"/>
            </a:endParaRPr>
          </a:p>
          <a:p>
            <a:pPr indent="0">
              <a:spcBef>
                <a:spcPts val="1000"/>
              </a:spcBef>
              <a:buNone/>
              <a:tabLst>
                <a:tab pos="0" algn="l"/>
              </a:tabLst>
            </a:pPr>
            <a:endParaRPr lang="en-GB" sz="1100" dirty="0">
              <a:solidFill>
                <a:srgbClr val="CCCCCC"/>
              </a:solidFill>
              <a:latin typeface="Consolas" panose="020B0609020204030204" pitchFamily="49" charset="0"/>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2779485" y="783771"/>
            <a:ext cx="4644572" cy="704531"/>
          </a:xfrm>
          <a:prstGeom prst="rect">
            <a:avLst/>
          </a:prstGeom>
          <a:noFill/>
          <a:ln w="0">
            <a:noFill/>
          </a:ln>
        </p:spPr>
        <p:txBody>
          <a:bodyPr lIns="91440" tIns="91440" rIns="91440" bIns="91440" anchor="t">
            <a:normAutofit fontScale="90000"/>
          </a:bodyPr>
          <a:lstStyle/>
          <a:p>
            <a:pPr indent="0" algn="r">
              <a:lnSpc>
                <a:spcPct val="120000"/>
              </a:lnSpc>
              <a:buNone/>
              <a:tabLst>
                <a:tab pos="0" algn="l"/>
              </a:tabLst>
            </a:pPr>
            <a:r>
              <a:rPr lang="en-US" sz="2400" dirty="0">
                <a:solidFill>
                  <a:srgbClr val="FFFFFF"/>
                </a:solidFill>
                <a:latin typeface="Calibri"/>
              </a:rPr>
              <a:t>Pipelines &amp; Feature Engineering</a:t>
            </a:r>
            <a:br>
              <a:rPr lang="en-US" sz="2400" dirty="0">
                <a:solidFill>
                  <a:srgbClr val="FFFFFF"/>
                </a:solidFill>
                <a:latin typeface="Calibri"/>
              </a:rPr>
            </a:br>
            <a:endParaRPr lang="fr-FR" sz="2400" dirty="0">
              <a:solidFill>
                <a:srgbClr val="FFFFFF"/>
              </a:solidFill>
              <a:latin typeface="Calibri"/>
            </a:endParaRPr>
          </a:p>
        </p:txBody>
      </p:sp>
      <p:sp>
        <p:nvSpPr>
          <p:cNvPr id="84" name="PlaceHolder 2"/>
          <p:cNvSpPr>
            <a:spLocks noGrp="1"/>
          </p:cNvSpPr>
          <p:nvPr>
            <p:ph type="subTitle"/>
          </p:nvPr>
        </p:nvSpPr>
        <p:spPr>
          <a:xfrm>
            <a:off x="1894115" y="1422400"/>
            <a:ext cx="7249886" cy="3206480"/>
          </a:xfrm>
          <a:prstGeom prst="rect">
            <a:avLst/>
          </a:prstGeom>
          <a:noFill/>
          <a:ln w="0">
            <a:noFill/>
          </a:ln>
        </p:spPr>
        <p:txBody>
          <a:bodyPr lIns="91440" tIns="91440" rIns="91440" bIns="91440" anchor="b">
            <a:normAutofit/>
          </a:bodyPr>
          <a:lstStyle/>
          <a:p>
            <a:pPr marL="228600" fontAlgn="base">
              <a:lnSpc>
                <a:spcPct val="100000"/>
              </a:lnSpc>
              <a:spcBef>
                <a:spcPts val="1000"/>
              </a:spcBef>
              <a:spcAft>
                <a:spcPct val="0"/>
              </a:spcAft>
              <a:tabLst>
                <a:tab pos="0" algn="l"/>
              </a:tabLst>
            </a:pPr>
            <a:r>
              <a:rPr lang="en-GB" sz="1100" dirty="0">
                <a:solidFill>
                  <a:srgbClr val="FFFFFF"/>
                </a:solidFill>
                <a:latin typeface="Calibri"/>
                <a:ea typeface="+mn-ea"/>
                <a:cs typeface="+mn-cs"/>
              </a:rPr>
              <a:t>To convert textual data into machine-readable form, we:</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Captured word frequency within tweets.</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Assigned higher weight to distinctive words while reducing weight for common ones.</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Included bi-grams and tri-grams to capture short word sequences that add context beyond single words.</a:t>
            </a:r>
          </a:p>
          <a:p>
            <a:pPr marL="171450" indent="-171450">
              <a:spcBef>
                <a:spcPts val="1000"/>
              </a:spcBef>
              <a:buFont typeface="Wingdings" panose="05000000000000000000" pitchFamily="2" charset="2"/>
              <a:buChar char="Ø"/>
              <a:tabLst>
                <a:tab pos="0" algn="l"/>
              </a:tabLst>
            </a:pPr>
            <a:endParaRPr lang="en-GB" sz="1200" dirty="0">
              <a:solidFill>
                <a:srgbClr val="CCCCCC"/>
              </a:solidFill>
              <a:latin typeface="Consolas" panose="020B0609020204030204" pitchFamily="49" charset="0"/>
              <a:ea typeface="+mn-ea"/>
              <a:cs typeface="+mn-cs"/>
            </a:endParaRPr>
          </a:p>
          <a:p>
            <a:pPr marL="228600" fontAlgn="base">
              <a:lnSpc>
                <a:spcPct val="100000"/>
              </a:lnSpc>
              <a:spcBef>
                <a:spcPts val="1000"/>
              </a:spcBef>
              <a:spcAft>
                <a:spcPct val="0"/>
              </a:spcAft>
              <a:tabLst>
                <a:tab pos="0" algn="l"/>
              </a:tabLst>
            </a:pPr>
            <a:r>
              <a:rPr lang="en-GB" sz="1100" dirty="0">
                <a:solidFill>
                  <a:srgbClr val="FFFFFF"/>
                </a:solidFill>
                <a:latin typeface="Calibri"/>
                <a:ea typeface="+mn-ea"/>
                <a:cs typeface="+mn-cs"/>
              </a:rPr>
              <a:t>We also built pipelines to combine preprocessing, feature extraction, and modelling into a single reproducible process. This ensured:</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Consistency across training and testing</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100" dirty="0">
                <a:solidFill>
                  <a:srgbClr val="FFFFFF"/>
                </a:solidFill>
                <a:latin typeface="Calibri"/>
                <a:ea typeface="+mn-ea"/>
                <a:cs typeface="+mn-cs"/>
              </a:rPr>
              <a:t>Simplified experimentation with different models   </a:t>
            </a:r>
          </a:p>
          <a:p>
            <a:pPr>
              <a:spcBef>
                <a:spcPts val="1000"/>
              </a:spcBef>
              <a:tabLst>
                <a:tab pos="0" algn="l"/>
              </a:tabLst>
            </a:pPr>
            <a:endParaRPr lang="en-GB" sz="1200" dirty="0">
              <a:solidFill>
                <a:srgbClr val="CCCCCC"/>
              </a:solidFill>
              <a:latin typeface="Consolas" panose="020B0609020204030204" pitchFamily="49" charset="0"/>
              <a:ea typeface="+mn-ea"/>
              <a:cs typeface="+mn-cs"/>
            </a:endParaRPr>
          </a:p>
        </p:txBody>
      </p:sp>
    </p:spTree>
    <p:extLst>
      <p:ext uri="{BB962C8B-B14F-4D97-AF65-F5344CB8AC3E}">
        <p14:creationId xmlns:p14="http://schemas.microsoft.com/office/powerpoint/2010/main" val="3214796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Google Shape;174;p32"/>
          <p:cNvPicPr/>
          <p:nvPr/>
        </p:nvPicPr>
        <p:blipFill>
          <a:blip r:embed="rId2"/>
          <a:stretch/>
        </p:blipFill>
        <p:spPr>
          <a:xfrm flipH="1">
            <a:off x="5195520" y="1507320"/>
            <a:ext cx="3948480" cy="2973240"/>
          </a:xfrm>
          <a:prstGeom prst="rect">
            <a:avLst/>
          </a:prstGeom>
          <a:noFill/>
          <a:ln w="0">
            <a:noFill/>
          </a:ln>
        </p:spPr>
      </p:pic>
      <p:sp>
        <p:nvSpPr>
          <p:cNvPr id="88"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u="none" strike="noStrike" dirty="0">
              <a:solidFill>
                <a:schemeClr val="dk1"/>
              </a:solidFill>
              <a:effectLst/>
              <a:uFillTx/>
              <a:latin typeface="Albert Sans"/>
              <a:ea typeface="Albert Sans"/>
            </a:endParaRPr>
          </a:p>
        </p:txBody>
      </p:sp>
      <p:sp>
        <p:nvSpPr>
          <p:cNvPr id="89" name="PlaceHolder 2"/>
          <p:cNvSpPr>
            <a:spLocks noGrp="1"/>
          </p:cNvSpPr>
          <p:nvPr>
            <p:ph type="title"/>
          </p:nvPr>
        </p:nvSpPr>
        <p:spPr>
          <a:xfrm>
            <a:off x="291691" y="1781370"/>
            <a:ext cx="4790880" cy="1580760"/>
          </a:xfrm>
          <a:prstGeom prst="rect">
            <a:avLst/>
          </a:prstGeom>
          <a:noFill/>
          <a:ln w="0">
            <a:noFill/>
          </a:ln>
        </p:spPr>
        <p:txBody>
          <a:bodyPr lIns="91440" tIns="91440" rIns="91440" bIns="91440" anchor="b">
            <a:normAutofit fontScale="90000"/>
          </a:bodyPr>
          <a:lstStyle/>
          <a:p>
            <a:pPr indent="0">
              <a:lnSpc>
                <a:spcPct val="120000"/>
              </a:lnSpc>
              <a:buNone/>
              <a:tabLst>
                <a:tab pos="0" algn="l"/>
              </a:tabLst>
            </a:pPr>
            <a:r>
              <a:rPr lang="en-US" sz="4600" b="0" u="none" strike="noStrike" dirty="0">
                <a:solidFill>
                  <a:srgbClr val="FFFFFF"/>
                </a:solidFill>
                <a:effectLst/>
                <a:uFillTx/>
                <a:latin typeface="Calibri"/>
                <a:ea typeface="Goldman"/>
              </a:rPr>
              <a:t>Model Evaluation and Performance Insights</a:t>
            </a:r>
            <a:endParaRPr lang="fr-FR" sz="4600" b="0" u="none" strike="noStrike" dirty="0">
              <a:solidFill>
                <a:schemeClr val="dk1"/>
              </a:solidFill>
              <a:effectLst/>
              <a:uFillTx/>
              <a:latin typeface="Arial"/>
            </a:endParaRPr>
          </a:p>
        </p:txBody>
      </p:sp>
      <p:sp>
        <p:nvSpPr>
          <p:cNvPr id="90"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20000"/>
              </a:lnSpc>
              <a:buNone/>
              <a:tabLst>
                <a:tab pos="0" algn="l"/>
              </a:tabLst>
            </a:pPr>
            <a:r>
              <a:rPr lang="en-US" sz="6000" b="0" u="none" strike="noStrike" dirty="0">
                <a:solidFill>
                  <a:srgbClr val="000000"/>
                </a:solidFill>
                <a:effectLst/>
                <a:uFillTx/>
                <a:latin typeface="Calibri"/>
                <a:ea typeface="Goldman"/>
              </a:rPr>
              <a:t>02</a:t>
            </a:r>
            <a:endParaRPr lang="fr-FR" sz="6000" b="0" u="none" strike="noStrike" dirty="0">
              <a:solidFill>
                <a:schemeClr val="dk1"/>
              </a:solidFill>
              <a:effectLst/>
              <a:uFillTx/>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C3267-6F75-56E9-B574-35F3BD7B1252}"/>
            </a:ext>
          </a:extLst>
        </p:cNvPr>
        <p:cNvGrpSpPr/>
        <p:nvPr/>
      </p:nvGrpSpPr>
      <p:grpSpPr>
        <a:xfrm>
          <a:off x="0" y="0"/>
          <a:ext cx="0" cy="0"/>
          <a:chOff x="0" y="0"/>
          <a:chExt cx="0" cy="0"/>
        </a:xfrm>
      </p:grpSpPr>
      <p:sp>
        <p:nvSpPr>
          <p:cNvPr id="94" name="PlaceHolder 1">
            <a:extLst>
              <a:ext uri="{FF2B5EF4-FFF2-40B4-BE49-F238E27FC236}">
                <a16:creationId xmlns:a16="http://schemas.microsoft.com/office/drawing/2014/main" id="{7F5D57F5-8977-0C85-DAC0-49EC606C6080}"/>
              </a:ext>
            </a:extLst>
          </p:cNvPr>
          <p:cNvSpPr>
            <a:spLocks noGrp="1"/>
          </p:cNvSpPr>
          <p:nvPr>
            <p:ph type="title"/>
          </p:nvPr>
        </p:nvSpPr>
        <p:spPr>
          <a:xfrm>
            <a:off x="3077026" y="990305"/>
            <a:ext cx="3594269" cy="559389"/>
          </a:xfrm>
          <a:prstGeom prst="rect">
            <a:avLst/>
          </a:prstGeom>
          <a:noFill/>
          <a:ln w="0">
            <a:noFill/>
          </a:ln>
        </p:spPr>
        <p:txBody>
          <a:bodyPr lIns="91440" tIns="91440" rIns="91440" bIns="91440" anchor="t">
            <a:normAutofit/>
          </a:bodyPr>
          <a:lstStyle/>
          <a:p>
            <a:pPr indent="0" algn="r">
              <a:lnSpc>
                <a:spcPct val="120000"/>
              </a:lnSpc>
              <a:buNone/>
              <a:tabLst>
                <a:tab pos="0" algn="l"/>
              </a:tabLst>
            </a:pPr>
            <a:r>
              <a:rPr lang="en-US" sz="2200" dirty="0">
                <a:solidFill>
                  <a:srgbClr val="FFFFFF"/>
                </a:solidFill>
                <a:latin typeface="Calibri"/>
              </a:rPr>
              <a:t>Performance Metrics Analysis</a:t>
            </a:r>
            <a:endParaRPr lang="fr-FR" sz="2200" dirty="0">
              <a:solidFill>
                <a:srgbClr val="FFFFFF"/>
              </a:solidFill>
              <a:latin typeface="Calibri"/>
            </a:endParaRPr>
          </a:p>
        </p:txBody>
      </p:sp>
      <p:sp>
        <p:nvSpPr>
          <p:cNvPr id="95" name="PlaceHolder 2">
            <a:extLst>
              <a:ext uri="{FF2B5EF4-FFF2-40B4-BE49-F238E27FC236}">
                <a16:creationId xmlns:a16="http://schemas.microsoft.com/office/drawing/2014/main" id="{15C50F8E-4F57-4CE7-EFC1-0EB30AEA0EDF}"/>
              </a:ext>
            </a:extLst>
          </p:cNvPr>
          <p:cNvSpPr>
            <a:spLocks noGrp="1"/>
          </p:cNvSpPr>
          <p:nvPr>
            <p:ph type="subTitle"/>
          </p:nvPr>
        </p:nvSpPr>
        <p:spPr>
          <a:xfrm>
            <a:off x="1814285" y="1459728"/>
            <a:ext cx="6863491" cy="2224044"/>
          </a:xfrm>
          <a:prstGeom prst="rect">
            <a:avLst/>
          </a:prstGeom>
          <a:noFill/>
          <a:ln w="0">
            <a:noFill/>
          </a:ln>
        </p:spPr>
        <p:txBody>
          <a:bodyPr lIns="91440" tIns="91440" rIns="91440" bIns="91440" anchor="b">
            <a:normAutofit/>
          </a:bodyPr>
          <a:lstStyle/>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400" dirty="0">
                <a:solidFill>
                  <a:srgbClr val="FFFFFF"/>
                </a:solidFill>
                <a:latin typeface="Calibri"/>
                <a:ea typeface="+mn-ea"/>
                <a:cs typeface="+mn-cs"/>
              </a:rPr>
              <a:t>We used the tweet text as input and the sentiment label (positive, negative, neutral) as the target.</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400" dirty="0">
                <a:solidFill>
                  <a:srgbClr val="FFFFFF"/>
                </a:solidFill>
                <a:latin typeface="Calibri"/>
                <a:ea typeface="+mn-ea"/>
                <a:cs typeface="+mn-cs"/>
              </a:rPr>
              <a:t>The dataset was split into training (80%) to teach the model and testing (20%) to check performance.</a:t>
            </a:r>
          </a:p>
          <a:p>
            <a:pPr marL="514350" indent="-285750" fontAlgn="base">
              <a:lnSpc>
                <a:spcPct val="100000"/>
              </a:lnSpc>
              <a:spcBef>
                <a:spcPts val="1000"/>
              </a:spcBef>
              <a:spcAft>
                <a:spcPct val="0"/>
              </a:spcAft>
              <a:buFont typeface="Wingdings" panose="05000000000000000000" pitchFamily="2" charset="2"/>
              <a:buChar char="Ø"/>
              <a:tabLst>
                <a:tab pos="0" algn="l"/>
              </a:tabLst>
            </a:pPr>
            <a:r>
              <a:rPr lang="en-GB" sz="1400" dirty="0">
                <a:solidFill>
                  <a:srgbClr val="FFFFFF"/>
                </a:solidFill>
                <a:latin typeface="Calibri"/>
                <a:ea typeface="+mn-ea"/>
                <a:cs typeface="+mn-cs"/>
              </a:rPr>
              <a:t>For the strongest models, we fine-tuned their settings using cross-validation to improve performance and reduce overfitting.</a:t>
            </a:r>
          </a:p>
          <a:p>
            <a:pPr marL="171450" indent="-171450">
              <a:spcBef>
                <a:spcPts val="1000"/>
              </a:spcBef>
              <a:buFont typeface="Wingdings" panose="05000000000000000000" pitchFamily="2" charset="2"/>
              <a:buChar char="Ø"/>
              <a:tabLst>
                <a:tab pos="0" algn="l"/>
              </a:tabLst>
            </a:pPr>
            <a:endParaRPr lang="en-US" sz="1200" dirty="0">
              <a:solidFill>
                <a:srgbClr val="FFFFFF"/>
              </a:solidFill>
              <a:latin typeface="Calibri"/>
            </a:endParaRPr>
          </a:p>
        </p:txBody>
      </p:sp>
    </p:spTree>
    <p:extLst>
      <p:ext uri="{BB962C8B-B14F-4D97-AF65-F5344CB8AC3E}">
        <p14:creationId xmlns:p14="http://schemas.microsoft.com/office/powerpoint/2010/main" val="2044669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Google Shape;167;p31"/>
          <p:cNvPicPr/>
          <p:nvPr/>
        </p:nvPicPr>
        <p:blipFill>
          <a:blip r:embed="rId2"/>
          <a:srcRect l="30802" r="32938"/>
          <a:stretch/>
        </p:blipFill>
        <p:spPr>
          <a:xfrm>
            <a:off x="0" y="0"/>
            <a:ext cx="2969640" cy="5142960"/>
          </a:xfrm>
          <a:prstGeom prst="rect">
            <a:avLst/>
          </a:prstGeom>
          <a:noFill/>
          <a:ln w="0">
            <a:noFill/>
          </a:ln>
        </p:spPr>
      </p:pic>
      <p:sp>
        <p:nvSpPr>
          <p:cNvPr id="92" name="PlaceHolder 1"/>
          <p:cNvSpPr>
            <a:spLocks noGrp="1"/>
          </p:cNvSpPr>
          <p:nvPr>
            <p:ph type="title"/>
          </p:nvPr>
        </p:nvSpPr>
        <p:spPr>
          <a:xfrm>
            <a:off x="2870788" y="343260"/>
            <a:ext cx="5914800" cy="631251"/>
          </a:xfrm>
          <a:prstGeom prst="rect">
            <a:avLst/>
          </a:prstGeom>
          <a:noFill/>
          <a:ln w="0">
            <a:noFill/>
          </a:ln>
        </p:spPr>
        <p:txBody>
          <a:bodyPr lIns="91440" tIns="91440" rIns="91440" bIns="91440" anchor="t">
            <a:normAutofit/>
          </a:bodyPr>
          <a:lstStyle/>
          <a:p>
            <a:pPr indent="0" algn="r">
              <a:lnSpc>
                <a:spcPct val="120000"/>
              </a:lnSpc>
              <a:spcBef>
                <a:spcPct val="0"/>
              </a:spcBef>
              <a:buNone/>
              <a:tabLst>
                <a:tab pos="0" algn="l"/>
              </a:tabLst>
            </a:pPr>
            <a:r>
              <a:rPr lang="en-US" sz="2200" dirty="0">
                <a:solidFill>
                  <a:srgbClr val="FFFFFF"/>
                </a:solidFill>
                <a:latin typeface="Calibri"/>
                <a:ea typeface="+mj-ea"/>
                <a:cs typeface="+mj-cs"/>
              </a:rPr>
              <a:t>Model Types and Their Characteristics</a:t>
            </a:r>
            <a:endParaRPr lang="fr-FR" sz="2200" dirty="0">
              <a:solidFill>
                <a:srgbClr val="FFFFFF"/>
              </a:solidFill>
              <a:latin typeface="Calibri"/>
              <a:ea typeface="+mj-ea"/>
              <a:cs typeface="+mj-cs"/>
            </a:endParaRPr>
          </a:p>
        </p:txBody>
      </p:sp>
      <p:sp>
        <p:nvSpPr>
          <p:cNvPr id="93" name="PlaceHolder 2"/>
          <p:cNvSpPr>
            <a:spLocks noGrp="1"/>
          </p:cNvSpPr>
          <p:nvPr>
            <p:ph/>
          </p:nvPr>
        </p:nvSpPr>
        <p:spPr>
          <a:xfrm>
            <a:off x="3505319" y="885371"/>
            <a:ext cx="5566109" cy="3914869"/>
          </a:xfrm>
          <a:prstGeom prst="rect">
            <a:avLst/>
          </a:prstGeom>
          <a:noFill/>
          <a:ln w="0">
            <a:noFill/>
          </a:ln>
        </p:spPr>
        <p:txBody>
          <a:bodyPr lIns="91440" tIns="91440" rIns="91440" bIns="91440" anchor="t">
            <a:normAutofit fontScale="92500" lnSpcReduction="20000"/>
          </a:bodyPr>
          <a:lstStyle/>
          <a:p>
            <a:pPr marL="514350" indent="-285750" fontAlgn="base">
              <a:lnSpc>
                <a:spcPct val="130000"/>
              </a:lnSpc>
              <a:spcAft>
                <a:spcPct val="0"/>
              </a:spcAft>
              <a:buFont typeface="Wingdings" panose="05000000000000000000" pitchFamily="2" charset="2"/>
              <a:buChar char="Ø"/>
              <a:tabLst>
                <a:tab pos="0" algn="l"/>
              </a:tabLst>
            </a:pPr>
            <a:r>
              <a:rPr lang="en-GB" sz="1200" dirty="0">
                <a:solidFill>
                  <a:srgbClr val="FFFFFF"/>
                </a:solidFill>
                <a:latin typeface="Calibri"/>
              </a:rPr>
              <a:t>To build a foundation for our sentiment analysis, we started with models commonly used for text classification that provide a good balance of simplicity and effectiveness.</a:t>
            </a:r>
          </a:p>
          <a:p>
            <a:pPr marL="0" indent="0">
              <a:buNone/>
              <a:tabLst>
                <a:tab pos="0" algn="l"/>
              </a:tabLst>
            </a:pPr>
            <a:r>
              <a:rPr lang="en-GB" sz="1200" dirty="0">
                <a:solidFill>
                  <a:srgbClr val="CCCCCC"/>
                </a:solidFill>
                <a:latin typeface="Consolas" panose="020B0609020204030204" pitchFamily="49" charset="0"/>
              </a:rPr>
              <a:t> </a:t>
            </a:r>
          </a:p>
          <a:p>
            <a:pPr marL="514350" indent="-285750" fontAlgn="base">
              <a:lnSpc>
                <a:spcPct val="130000"/>
              </a:lnSpc>
              <a:spcAft>
                <a:spcPct val="0"/>
              </a:spcAft>
              <a:buFont typeface="Wingdings" panose="05000000000000000000" pitchFamily="2" charset="2"/>
              <a:buChar char="Ø"/>
              <a:tabLst>
                <a:tab pos="0" algn="l"/>
              </a:tabLst>
            </a:pPr>
            <a:r>
              <a:rPr lang="en-GB" sz="1200" dirty="0">
                <a:solidFill>
                  <a:srgbClr val="FFFFFF"/>
                </a:solidFill>
                <a:latin typeface="Calibri"/>
              </a:rPr>
              <a:t>The models we tested were:</a:t>
            </a:r>
          </a:p>
          <a:p>
            <a:pPr marL="457200" fontAlgn="base">
              <a:lnSpc>
                <a:spcPct val="130000"/>
              </a:lnSpc>
              <a:spcAft>
                <a:spcPct val="0"/>
              </a:spcAft>
              <a:buAutoNum type="arabicPeriod"/>
              <a:tabLst>
                <a:tab pos="0" algn="l"/>
              </a:tabLst>
            </a:pPr>
            <a:r>
              <a:rPr lang="en-GB" sz="1200" dirty="0">
                <a:solidFill>
                  <a:srgbClr val="FFFFFF"/>
                </a:solidFill>
                <a:latin typeface="Calibri"/>
              </a:rPr>
              <a:t>Logistic Regression</a:t>
            </a:r>
          </a:p>
          <a:p>
            <a:pPr marL="457200" fontAlgn="base">
              <a:lnSpc>
                <a:spcPct val="130000"/>
              </a:lnSpc>
              <a:spcAft>
                <a:spcPct val="0"/>
              </a:spcAft>
              <a:buAutoNum type="arabicPeriod"/>
              <a:tabLst>
                <a:tab pos="0" algn="l"/>
              </a:tabLst>
            </a:pPr>
            <a:r>
              <a:rPr lang="en-US" sz="1200" dirty="0">
                <a:solidFill>
                  <a:srgbClr val="FFFFFF"/>
                </a:solidFill>
                <a:latin typeface="Calibri"/>
              </a:rPr>
              <a:t>Support Vector Machine (SVM)</a:t>
            </a:r>
          </a:p>
          <a:p>
            <a:pPr marL="457200" fontAlgn="base">
              <a:lnSpc>
                <a:spcPct val="130000"/>
              </a:lnSpc>
              <a:spcAft>
                <a:spcPct val="0"/>
              </a:spcAft>
              <a:buAutoNum type="arabicPeriod"/>
              <a:tabLst>
                <a:tab pos="0" algn="l"/>
              </a:tabLst>
            </a:pPr>
            <a:r>
              <a:rPr lang="en-US" sz="1200" dirty="0">
                <a:solidFill>
                  <a:srgbClr val="FFFFFF"/>
                </a:solidFill>
                <a:latin typeface="Calibri"/>
              </a:rPr>
              <a:t>Random Forest</a:t>
            </a:r>
          </a:p>
          <a:p>
            <a:pPr>
              <a:lnSpc>
                <a:spcPct val="120000"/>
              </a:lnSpc>
              <a:tabLst>
                <a:tab pos="0" algn="l"/>
              </a:tabLst>
            </a:pPr>
            <a:endParaRPr lang="en-US" sz="1200" dirty="0">
              <a:solidFill>
                <a:srgbClr val="CCCCCC"/>
              </a:solidFill>
              <a:latin typeface="Consolas" panose="020B0609020204030204" pitchFamily="49" charset="0"/>
            </a:endParaRPr>
          </a:p>
          <a:p>
            <a:pPr marL="514350" indent="-285750" fontAlgn="base">
              <a:lnSpc>
                <a:spcPct val="120000"/>
              </a:lnSpc>
              <a:spcAft>
                <a:spcPct val="0"/>
              </a:spcAft>
              <a:buFont typeface="Wingdings" panose="05000000000000000000" pitchFamily="2" charset="2"/>
              <a:buChar char="Ø"/>
              <a:tabLst>
                <a:tab pos="0" algn="l"/>
              </a:tabLst>
            </a:pPr>
            <a:r>
              <a:rPr lang="en-GB" sz="1200" dirty="0">
                <a:solidFill>
                  <a:srgbClr val="FFFFFF"/>
                </a:solidFill>
                <a:latin typeface="Calibri"/>
              </a:rPr>
              <a:t>Each model was trained using the pre-processed training data and assessed on the test set, with key metrics used to provide a comprehensive evaluation of model performance, including:</a:t>
            </a:r>
          </a:p>
          <a:p>
            <a:pPr marL="457200" fontAlgn="base">
              <a:lnSpc>
                <a:spcPct val="130000"/>
              </a:lnSpc>
              <a:spcAft>
                <a:spcPct val="0"/>
              </a:spcAft>
              <a:buFont typeface="Arial" panose="020B0604020202020204" pitchFamily="34" charset="0"/>
              <a:buAutoNum type="arabicPeriod"/>
              <a:tabLst>
                <a:tab pos="0" algn="l"/>
              </a:tabLst>
            </a:pPr>
            <a:r>
              <a:rPr lang="en-GB" sz="1200" dirty="0">
                <a:solidFill>
                  <a:srgbClr val="FFFFFF"/>
                </a:solidFill>
                <a:latin typeface="Calibri"/>
              </a:rPr>
              <a:t>Accuracy</a:t>
            </a:r>
          </a:p>
          <a:p>
            <a:pPr marL="457200" fontAlgn="base">
              <a:lnSpc>
                <a:spcPct val="130000"/>
              </a:lnSpc>
              <a:spcAft>
                <a:spcPct val="0"/>
              </a:spcAft>
              <a:buFont typeface="Arial" panose="020B0604020202020204" pitchFamily="34" charset="0"/>
              <a:buAutoNum type="arabicPeriod"/>
              <a:tabLst>
                <a:tab pos="0" algn="l"/>
              </a:tabLst>
            </a:pPr>
            <a:r>
              <a:rPr lang="en-US" sz="1200" dirty="0">
                <a:solidFill>
                  <a:srgbClr val="FFFFFF"/>
                </a:solidFill>
                <a:latin typeface="Calibri"/>
              </a:rPr>
              <a:t>Precision, Recall, F1-score (per class)</a:t>
            </a:r>
          </a:p>
          <a:p>
            <a:pPr marL="457200" fontAlgn="base">
              <a:lnSpc>
                <a:spcPct val="130000"/>
              </a:lnSpc>
              <a:spcAft>
                <a:spcPct val="0"/>
              </a:spcAft>
              <a:buFont typeface="Arial" panose="020B0604020202020204" pitchFamily="34" charset="0"/>
              <a:buAutoNum type="arabicPeriod"/>
              <a:tabLst>
                <a:tab pos="0" algn="l"/>
              </a:tabLst>
            </a:pPr>
            <a:r>
              <a:rPr lang="en-US" sz="1200" dirty="0">
                <a:solidFill>
                  <a:srgbClr val="FFFFFF"/>
                </a:solidFill>
                <a:latin typeface="Calibri"/>
              </a:rPr>
              <a:t>Classification reports</a:t>
            </a:r>
          </a:p>
          <a:p>
            <a:pPr indent="0">
              <a:lnSpc>
                <a:spcPct val="120000"/>
              </a:lnSpc>
              <a:buNone/>
              <a:tabLst>
                <a:tab pos="0" algn="l"/>
              </a:tabLst>
            </a:pPr>
            <a:endParaRPr lang="fr-FR" sz="1400" b="0" u="none" strike="noStrike" dirty="0">
              <a:solidFill>
                <a:srgbClr val="000000"/>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22D61C-85F3-497A-B067-33C130BE2149}"/>
              </a:ext>
            </a:extLst>
          </p:cNvPr>
          <p:cNvPicPr>
            <a:picLocks noChangeAspect="1"/>
          </p:cNvPicPr>
          <p:nvPr/>
        </p:nvPicPr>
        <p:blipFill>
          <a:blip r:embed="rId2"/>
          <a:stretch>
            <a:fillRect/>
          </a:stretch>
        </p:blipFill>
        <p:spPr>
          <a:xfrm>
            <a:off x="68040" y="172704"/>
            <a:ext cx="3821769" cy="2075248"/>
          </a:xfrm>
          <a:prstGeom prst="rect">
            <a:avLst/>
          </a:prstGeom>
        </p:spPr>
      </p:pic>
      <p:pic>
        <p:nvPicPr>
          <p:cNvPr id="6" name="Picture 5">
            <a:extLst>
              <a:ext uri="{FF2B5EF4-FFF2-40B4-BE49-F238E27FC236}">
                <a16:creationId xmlns:a16="http://schemas.microsoft.com/office/drawing/2014/main" id="{3EEF8915-30BD-1BC7-AB62-66A712D77076}"/>
              </a:ext>
            </a:extLst>
          </p:cNvPr>
          <p:cNvPicPr>
            <a:picLocks noChangeAspect="1"/>
          </p:cNvPicPr>
          <p:nvPr/>
        </p:nvPicPr>
        <p:blipFill>
          <a:blip r:embed="rId3"/>
          <a:stretch>
            <a:fillRect/>
          </a:stretch>
        </p:blipFill>
        <p:spPr>
          <a:xfrm>
            <a:off x="98820" y="2380168"/>
            <a:ext cx="3751284" cy="2237874"/>
          </a:xfrm>
          <a:prstGeom prst="rect">
            <a:avLst/>
          </a:prstGeom>
        </p:spPr>
      </p:pic>
      <p:sp>
        <p:nvSpPr>
          <p:cNvPr id="7" name="Rectangle 1">
            <a:extLst>
              <a:ext uri="{FF2B5EF4-FFF2-40B4-BE49-F238E27FC236}">
                <a16:creationId xmlns:a16="http://schemas.microsoft.com/office/drawing/2014/main" id="{521B9C86-BAC1-3E14-EF23-160E012962D0}"/>
              </a:ext>
            </a:extLst>
          </p:cNvPr>
          <p:cNvSpPr>
            <a:spLocks noGrp="1" noChangeArrowheads="1"/>
          </p:cNvSpPr>
          <p:nvPr>
            <p:ph type="body"/>
          </p:nvPr>
        </p:nvSpPr>
        <p:spPr bwMode="auto">
          <a:xfrm>
            <a:off x="4030548" y="1624902"/>
            <a:ext cx="5045412" cy="214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Separates tweets into categories by finding patterns in the text.</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Estimates the likelihood that a tweet is positive, negative, or neutral.</a:t>
            </a:r>
            <a:endParaRPr lang="en-US" altLang="en-US" sz="1200" dirty="0">
              <a:solidFill>
                <a:srgbClr val="FFFFFF"/>
              </a:solidFill>
              <a:latin typeface="Calibri"/>
            </a:endParaRPr>
          </a:p>
          <a:p>
            <a:pPr marL="514350" indent="-285750" fontAlgn="base">
              <a:lnSpc>
                <a:spcPct val="110000"/>
              </a:lnSpc>
              <a:spcAft>
                <a:spcPct val="0"/>
              </a:spcAft>
              <a:buFont typeface="Wingdings" panose="05000000000000000000" pitchFamily="2" charset="2"/>
              <a:buChar char="Ø"/>
              <a:tabLst>
                <a:tab pos="0" algn="l"/>
              </a:tabLst>
            </a:pPr>
            <a:r>
              <a:rPr lang="en-US" altLang="en-US" sz="1200" dirty="0">
                <a:solidFill>
                  <a:srgbClr val="FFFFFF"/>
                </a:solidFill>
                <a:latin typeface="Calibri"/>
              </a:rPr>
              <a:t>It was the best overall performance among the models.</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Strong on the No Emotion class (Recall: 0.88).</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Struggled with Negative and I Can’t Tell classes (low recall).</a:t>
            </a:r>
          </a:p>
          <a:p>
            <a:pPr marL="514350" indent="-285750" fontAlgn="base">
              <a:lnSpc>
                <a:spcPct val="110000"/>
              </a:lnSpc>
              <a:spcAft>
                <a:spcPct val="0"/>
              </a:spcAft>
              <a:buFont typeface="Wingdings" panose="05000000000000000000" pitchFamily="2" charset="2"/>
              <a:buChar char="Ø"/>
              <a:tabLst>
                <a:tab pos="0" algn="l"/>
              </a:tabLst>
            </a:pPr>
            <a:r>
              <a:rPr lang="en-GB" altLang="en-US" sz="1200" dirty="0">
                <a:solidFill>
                  <a:srgbClr val="FFFFFF"/>
                </a:solidFill>
                <a:latin typeface="Calibri"/>
              </a:rPr>
              <a:t>Weighted F1-score: 0.67, showing balanced performance across classes.</a:t>
            </a:r>
            <a:endParaRPr lang="en-US" altLang="en-US" sz="1200" dirty="0">
              <a:solidFill>
                <a:srgbClr val="FFFFFF"/>
              </a:solidFill>
              <a:latin typeface="Calibri"/>
            </a:endParaRPr>
          </a:p>
        </p:txBody>
      </p:sp>
      <p:sp>
        <p:nvSpPr>
          <p:cNvPr id="2" name="PlaceHolder 1">
            <a:extLst>
              <a:ext uri="{FF2B5EF4-FFF2-40B4-BE49-F238E27FC236}">
                <a16:creationId xmlns:a16="http://schemas.microsoft.com/office/drawing/2014/main" id="{A743E2F2-E59A-5BBD-4F03-0D4ABD02CEBD}"/>
              </a:ext>
            </a:extLst>
          </p:cNvPr>
          <p:cNvSpPr>
            <a:spLocks noGrp="1"/>
          </p:cNvSpPr>
          <p:nvPr>
            <p:ph type="title"/>
          </p:nvPr>
        </p:nvSpPr>
        <p:spPr>
          <a:xfrm>
            <a:off x="4030548" y="616918"/>
            <a:ext cx="2929074" cy="631251"/>
          </a:xfrm>
          <a:prstGeom prst="rect">
            <a:avLst/>
          </a:prstGeom>
          <a:noFill/>
          <a:ln w="0">
            <a:noFill/>
          </a:ln>
        </p:spPr>
        <p:txBody>
          <a:bodyPr lIns="91440" tIns="91440" rIns="91440" bIns="91440" anchor="t">
            <a:normAutofit/>
          </a:bodyPr>
          <a:lstStyle/>
          <a:p>
            <a:pPr indent="0" algn="r">
              <a:lnSpc>
                <a:spcPct val="120000"/>
              </a:lnSpc>
              <a:spcBef>
                <a:spcPct val="0"/>
              </a:spcBef>
              <a:buNone/>
              <a:tabLst>
                <a:tab pos="0" algn="l"/>
              </a:tabLst>
            </a:pPr>
            <a:r>
              <a:rPr lang="en-US" sz="2200" dirty="0">
                <a:solidFill>
                  <a:srgbClr val="FFFFFF"/>
                </a:solidFill>
                <a:latin typeface="Calibri"/>
                <a:ea typeface="+mj-ea"/>
                <a:cs typeface="+mj-cs"/>
              </a:rPr>
              <a:t>a) Logistic Regression:</a:t>
            </a:r>
            <a:endParaRPr lang="fr-FR" sz="2200" dirty="0">
              <a:solidFill>
                <a:srgbClr val="FFFFFF"/>
              </a:solidFill>
              <a:latin typeface="Calibri"/>
              <a:ea typeface="+mj-ea"/>
              <a:cs typeface="+mj-cs"/>
            </a:endParaRPr>
          </a:p>
        </p:txBody>
      </p:sp>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Metadata/LabelInfo.xml><?xml version="1.0" encoding="utf-8"?>
<clbl:labelList xmlns:clbl="http://schemas.microsoft.com/office/2020/mipLabelMetadata">
  <clbl:label id="{ad45fef7-54f7-4c4a-bfb2-9ef854817505}" enabled="1" method="Privileged" siteId="{9e8a5334-497c-4d8a-a797-7997cf8cc763}" contentBits="0" removed="0"/>
</clbl:labelList>
</file>

<file path=docProps/app.xml><?xml version="1.0" encoding="utf-8"?>
<Properties xmlns="http://schemas.openxmlformats.org/officeDocument/2006/extended-properties" xmlns:vt="http://schemas.openxmlformats.org/officeDocument/2006/docPropsVTypes">
  <Template/>
  <TotalTime>219</TotalTime>
  <Words>1055</Words>
  <Application>Microsoft Office PowerPoint</Application>
  <PresentationFormat>On-screen Show (16:9)</PresentationFormat>
  <Paragraphs>99</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Albert Sans</vt:lpstr>
      <vt:lpstr>Arial</vt:lpstr>
      <vt:lpstr>Calibri</vt:lpstr>
      <vt:lpstr>Consolas</vt:lpstr>
      <vt:lpstr>Goldman</vt:lpstr>
      <vt:lpstr>Open Sans</vt:lpstr>
      <vt:lpstr>OpenSymbol</vt:lpstr>
      <vt:lpstr>Symbol</vt:lpstr>
      <vt:lpstr>Wingdings</vt:lpstr>
      <vt:lpstr>Technology Innovations by Slidesgo</vt:lpstr>
      <vt:lpstr>Sentiment Analysis: Understanding Tweets </vt:lpstr>
      <vt:lpstr>Overview of Sentiment Analysis</vt:lpstr>
      <vt:lpstr>Project Workflow:</vt:lpstr>
      <vt:lpstr>Data Preprocessing:</vt:lpstr>
      <vt:lpstr>Pipelines &amp; Feature Engineering </vt:lpstr>
      <vt:lpstr>Model Evaluation and Performance Insights</vt:lpstr>
      <vt:lpstr>Performance Metrics Analysis</vt:lpstr>
      <vt:lpstr>Model Types and Their Characteristics</vt:lpstr>
      <vt:lpstr>a) Logistic Regression:</vt:lpstr>
      <vt:lpstr>b) Support Vector Machine</vt:lpstr>
      <vt:lpstr>c) Random Forest </vt:lpstr>
      <vt:lpstr>Interpretation of Results and Insights</vt:lpstr>
      <vt:lpstr>Recommendations: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Hafsa Aden</dc:creator>
  <cp:lastModifiedBy>Hafsa Aden</cp:lastModifiedBy>
  <cp:revision>9</cp:revision>
  <dcterms:modified xsi:type="dcterms:W3CDTF">2025-09-01T08:39:22Z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2025-09-01T04:05:51Z</dcterms:created>
  <dc:creator>Unknown Creator</dc:creator>
  <dc:description/>
  <dc:language>en-US</dc:language>
  <cp:lastModifiedBy>Unknown Creator</cp:lastModifiedBy>
  <dcterms:modified xsi:type="dcterms:W3CDTF">2025-09-01T04:05:51Z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